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1" r:id="rId1"/>
  </p:sldMasterIdLst>
  <p:notesMasterIdLst>
    <p:notesMasterId r:id="rId18"/>
  </p:notesMasterIdLst>
  <p:sldIdLst>
    <p:sldId id="256" r:id="rId2"/>
    <p:sldId id="307" r:id="rId3"/>
    <p:sldId id="302" r:id="rId4"/>
    <p:sldId id="325" r:id="rId5"/>
    <p:sldId id="327" r:id="rId6"/>
    <p:sldId id="328" r:id="rId7"/>
    <p:sldId id="329" r:id="rId8"/>
    <p:sldId id="331" r:id="rId9"/>
    <p:sldId id="332" r:id="rId10"/>
    <p:sldId id="319" r:id="rId11"/>
    <p:sldId id="330" r:id="rId12"/>
    <p:sldId id="283" r:id="rId13"/>
    <p:sldId id="308" r:id="rId14"/>
    <p:sldId id="303" r:id="rId15"/>
    <p:sldId id="293" r:id="rId16"/>
    <p:sldId id="311" r:id="rId17"/>
  </p:sldIdLst>
  <p:sldSz cx="9144000" cy="6858000" type="screen4x3"/>
  <p:notesSz cx="6858000" cy="9144000"/>
  <p:defaultTextStyle>
    <a:defPPr>
      <a:defRPr lang="es-V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3D0"/>
    <a:srgbClr val="FBD8BD"/>
    <a:srgbClr val="FFD9D9"/>
    <a:srgbClr val="FFCCCC"/>
    <a:srgbClr val="FFCCFF"/>
    <a:srgbClr val="FFFFCC"/>
    <a:srgbClr val="36174D"/>
    <a:srgbClr val="DAEEE1"/>
    <a:srgbClr val="3C1A56"/>
    <a:srgbClr val="EDED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50F747-2FF9-4DBC-8ECE-DF3799639652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VE"/>
        </a:p>
      </dgm:t>
    </dgm:pt>
    <dgm:pt modelId="{9182E579-072A-4420-AF6B-2481098BEBDA}">
      <dgm:prSet phldrT="[Texto]" phldr="1"/>
      <dgm:spPr>
        <a:solidFill>
          <a:schemeClr val="bg1"/>
        </a:solidFill>
      </dgm:spPr>
      <dgm:t>
        <a:bodyPr/>
        <a:lstStyle/>
        <a:p>
          <a:endParaRPr lang="es-VE" dirty="0"/>
        </a:p>
      </dgm:t>
    </dgm:pt>
    <dgm:pt modelId="{EE1F412E-D7B0-4259-B449-A474517B30C8}" type="parTrans" cxnId="{0FBF7676-5595-49A7-8E87-9FCE60397A04}">
      <dgm:prSet/>
      <dgm:spPr/>
      <dgm:t>
        <a:bodyPr/>
        <a:lstStyle/>
        <a:p>
          <a:endParaRPr lang="es-VE"/>
        </a:p>
      </dgm:t>
    </dgm:pt>
    <dgm:pt modelId="{5A543FF4-B34E-4B96-8E99-1F85CB7AFFAF}" type="sibTrans" cxnId="{0FBF7676-5595-49A7-8E87-9FCE60397A04}">
      <dgm:prSet/>
      <dgm:spPr/>
      <dgm:t>
        <a:bodyPr/>
        <a:lstStyle/>
        <a:p>
          <a:endParaRPr lang="es-VE"/>
        </a:p>
      </dgm:t>
    </dgm:pt>
    <dgm:pt modelId="{33AA9696-6814-4BE1-B2FB-A912BB0F28B2}">
      <dgm:prSet phldrT="[Texto]" phldr="1"/>
      <dgm:spPr>
        <a:solidFill>
          <a:schemeClr val="bg1"/>
        </a:solidFill>
      </dgm:spPr>
      <dgm:t>
        <a:bodyPr/>
        <a:lstStyle/>
        <a:p>
          <a:endParaRPr lang="es-VE" dirty="0"/>
        </a:p>
      </dgm:t>
    </dgm:pt>
    <dgm:pt modelId="{3F97A025-A015-4E4C-9260-4D507AC8F782}" type="parTrans" cxnId="{A7BAC51C-0A2A-4365-A1C5-2EB6F09BDB1A}">
      <dgm:prSet/>
      <dgm:spPr/>
      <dgm:t>
        <a:bodyPr/>
        <a:lstStyle/>
        <a:p>
          <a:endParaRPr lang="es-VE"/>
        </a:p>
      </dgm:t>
    </dgm:pt>
    <dgm:pt modelId="{FFF1B539-CFA4-40B5-979B-F4AE94E07E07}" type="sibTrans" cxnId="{A7BAC51C-0A2A-4365-A1C5-2EB6F09BDB1A}">
      <dgm:prSet/>
      <dgm:spPr/>
      <dgm:t>
        <a:bodyPr/>
        <a:lstStyle/>
        <a:p>
          <a:endParaRPr lang="es-VE"/>
        </a:p>
      </dgm:t>
    </dgm:pt>
    <dgm:pt modelId="{EFDF6239-A677-4DB0-895A-CEE40358B84E}">
      <dgm:prSet phldrT="[Texto]" phldr="1"/>
      <dgm:spPr>
        <a:solidFill>
          <a:schemeClr val="bg1"/>
        </a:solidFill>
      </dgm:spPr>
      <dgm:t>
        <a:bodyPr/>
        <a:lstStyle/>
        <a:p>
          <a:endParaRPr lang="es-VE" dirty="0"/>
        </a:p>
      </dgm:t>
    </dgm:pt>
    <dgm:pt modelId="{0EAA240E-1371-4307-BC91-7DDF305BD23A}" type="parTrans" cxnId="{35379EB8-6E18-482E-A7E0-91DE7634975C}">
      <dgm:prSet/>
      <dgm:spPr/>
      <dgm:t>
        <a:bodyPr/>
        <a:lstStyle/>
        <a:p>
          <a:endParaRPr lang="es-VE"/>
        </a:p>
      </dgm:t>
    </dgm:pt>
    <dgm:pt modelId="{D5AE856D-0053-4077-A617-9E9A6AEC88DE}" type="sibTrans" cxnId="{35379EB8-6E18-482E-A7E0-91DE7634975C}">
      <dgm:prSet/>
      <dgm:spPr/>
      <dgm:t>
        <a:bodyPr/>
        <a:lstStyle/>
        <a:p>
          <a:endParaRPr lang="es-VE"/>
        </a:p>
      </dgm:t>
    </dgm:pt>
    <dgm:pt modelId="{662F016D-9696-409F-8478-C316FB15512B}">
      <dgm:prSet phldrT="[Texto]" phldr="1"/>
      <dgm:spPr>
        <a:solidFill>
          <a:schemeClr val="bg1"/>
        </a:solidFill>
      </dgm:spPr>
      <dgm:t>
        <a:bodyPr/>
        <a:lstStyle/>
        <a:p>
          <a:endParaRPr lang="es-VE" dirty="0"/>
        </a:p>
      </dgm:t>
    </dgm:pt>
    <dgm:pt modelId="{61D588E3-EE44-4BD5-9345-53B934E35967}" type="parTrans" cxnId="{81F92349-C357-4A48-8172-E01420539CD7}">
      <dgm:prSet/>
      <dgm:spPr/>
      <dgm:t>
        <a:bodyPr/>
        <a:lstStyle/>
        <a:p>
          <a:endParaRPr lang="es-VE"/>
        </a:p>
      </dgm:t>
    </dgm:pt>
    <dgm:pt modelId="{CB115916-C6B4-401C-AC88-9931A7801A22}" type="sibTrans" cxnId="{81F92349-C357-4A48-8172-E01420539CD7}">
      <dgm:prSet/>
      <dgm:spPr/>
      <dgm:t>
        <a:bodyPr/>
        <a:lstStyle/>
        <a:p>
          <a:endParaRPr lang="es-VE"/>
        </a:p>
      </dgm:t>
    </dgm:pt>
    <dgm:pt modelId="{559A75DE-BC3B-4C8D-8565-E3745266EBD7}">
      <dgm:prSet phldrT="[Texto]" phldr="1"/>
      <dgm:spPr>
        <a:solidFill>
          <a:schemeClr val="bg1"/>
        </a:solidFill>
      </dgm:spPr>
      <dgm:t>
        <a:bodyPr/>
        <a:lstStyle/>
        <a:p>
          <a:pPr algn="ctr"/>
          <a:endParaRPr lang="es-VE" dirty="0"/>
        </a:p>
      </dgm:t>
    </dgm:pt>
    <dgm:pt modelId="{F51AFB90-A9A8-49E3-A04B-742031E6C8CA}" type="sibTrans" cxnId="{AF68CADD-54F1-4208-AD24-1E1E7469750C}">
      <dgm:prSet/>
      <dgm:spPr/>
      <dgm:t>
        <a:bodyPr/>
        <a:lstStyle/>
        <a:p>
          <a:pPr algn="ctr"/>
          <a:endParaRPr lang="es-VE"/>
        </a:p>
      </dgm:t>
    </dgm:pt>
    <dgm:pt modelId="{1CEA0A9E-BFB3-4E3D-9379-9A57FC43B984}" type="parTrans" cxnId="{AF68CADD-54F1-4208-AD24-1E1E7469750C}">
      <dgm:prSet/>
      <dgm:spPr/>
      <dgm:t>
        <a:bodyPr/>
        <a:lstStyle/>
        <a:p>
          <a:pPr algn="ctr"/>
          <a:endParaRPr lang="es-VE"/>
        </a:p>
      </dgm:t>
    </dgm:pt>
    <dgm:pt modelId="{A1699877-2018-438F-8B18-D9355C81AC1A}" type="pres">
      <dgm:prSet presAssocID="{4350F747-2FF9-4DBC-8ECE-DF379963965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VE"/>
        </a:p>
      </dgm:t>
    </dgm:pt>
    <dgm:pt modelId="{1375D891-B8A9-4A98-9013-9D568DF90F18}" type="pres">
      <dgm:prSet presAssocID="{559A75DE-BC3B-4C8D-8565-E3745266EBD7}" presName="composite" presStyleCnt="0"/>
      <dgm:spPr/>
    </dgm:pt>
    <dgm:pt modelId="{8AB54A03-13C7-4077-98DE-E44ADD4EB692}" type="pres">
      <dgm:prSet presAssocID="{559A75DE-BC3B-4C8D-8565-E3745266EBD7}" presName="imgShp" presStyleLbl="fgImgPlace1" presStyleIdx="0" presStyleCnt="5" custScaleX="187160" custScaleY="123136" custLinFactNeighborX="-86002" custLinFactNeighborY="7358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VE"/>
        </a:p>
      </dgm:t>
    </dgm:pt>
    <dgm:pt modelId="{42023A22-69C3-4235-91CA-82520704D2D9}" type="pres">
      <dgm:prSet presAssocID="{559A75DE-BC3B-4C8D-8565-E3745266EBD7}" presName="txShp" presStyleLbl="node1" presStyleIdx="0" presStyleCnt="5" custScaleX="125461" custScaleY="88601" custLinFactNeighborX="2650" custLinFactNeighborY="1658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317945A9-A90C-49D4-B5C5-A846883504F0}" type="pres">
      <dgm:prSet presAssocID="{F51AFB90-A9A8-49E3-A04B-742031E6C8CA}" presName="spacing" presStyleCnt="0"/>
      <dgm:spPr/>
    </dgm:pt>
    <dgm:pt modelId="{90CCB2BC-BB90-44F9-BF24-192FF7E3EFC6}" type="pres">
      <dgm:prSet presAssocID="{9182E579-072A-4420-AF6B-2481098BEBDA}" presName="composite" presStyleCnt="0"/>
      <dgm:spPr/>
    </dgm:pt>
    <dgm:pt modelId="{69F59876-9ACE-4735-BC19-51967830148C}" type="pres">
      <dgm:prSet presAssocID="{9182E579-072A-4420-AF6B-2481098BEBDA}" presName="imgShp" presStyleLbl="fgImgPlace1" presStyleIdx="1" presStyleCnt="5" custScaleX="127547" custScaleY="123002" custLinFactNeighborX="-93906" custLinFactNeighborY="307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s-VE"/>
        </a:p>
      </dgm:t>
    </dgm:pt>
    <dgm:pt modelId="{32633E3B-BC87-4706-BEE8-8F344D13A185}" type="pres">
      <dgm:prSet presAssocID="{9182E579-072A-4420-AF6B-2481098BEBDA}" presName="txShp" presStyleLbl="node1" presStyleIdx="1" presStyleCnt="5" custScaleX="125461" custScaleY="88601" custLinFactNeighborX="2650" custLinFactNeighborY="1658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A19F0D24-C9E9-474F-BB9E-B0699FE96C89}" type="pres">
      <dgm:prSet presAssocID="{5A543FF4-B34E-4B96-8E99-1F85CB7AFFAF}" presName="spacing" presStyleCnt="0"/>
      <dgm:spPr/>
    </dgm:pt>
    <dgm:pt modelId="{46E39F76-138A-4B32-893B-A19E6E4D84A5}" type="pres">
      <dgm:prSet presAssocID="{33AA9696-6814-4BE1-B2FB-A912BB0F28B2}" presName="composite" presStyleCnt="0"/>
      <dgm:spPr/>
    </dgm:pt>
    <dgm:pt modelId="{53285F04-3D30-4826-B854-D47E90058243}" type="pres">
      <dgm:prSet presAssocID="{33AA9696-6814-4BE1-B2FB-A912BB0F28B2}" presName="imgShp" presStyleLbl="fgImgPlace1" presStyleIdx="2" presStyleCnt="5" custScaleX="127649" custScaleY="111968" custLinFactNeighborX="-82954" custLinFactNeighborY="746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s-VE"/>
        </a:p>
      </dgm:t>
    </dgm:pt>
    <dgm:pt modelId="{C51B8D15-9DAC-427D-BB89-56FB7FD6AD22}" type="pres">
      <dgm:prSet presAssocID="{33AA9696-6814-4BE1-B2FB-A912BB0F28B2}" presName="txShp" presStyleLbl="node1" presStyleIdx="2" presStyleCnt="5" custScaleX="125461" custScaleY="88601" custLinFactNeighborX="2650" custLinFactNeighborY="1658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C1B4061F-F534-496E-8A34-A32FED46FFDB}" type="pres">
      <dgm:prSet presAssocID="{FFF1B539-CFA4-40B5-979B-F4AE94E07E07}" presName="spacing" presStyleCnt="0"/>
      <dgm:spPr/>
    </dgm:pt>
    <dgm:pt modelId="{5543BABB-4069-4072-8212-1CD89E50DFF2}" type="pres">
      <dgm:prSet presAssocID="{EFDF6239-A677-4DB0-895A-CEE40358B84E}" presName="composite" presStyleCnt="0"/>
      <dgm:spPr/>
    </dgm:pt>
    <dgm:pt modelId="{B3C9D9AF-F70E-487C-909F-05769E66BD9F}" type="pres">
      <dgm:prSet presAssocID="{EFDF6239-A677-4DB0-895A-CEE40358B84E}" presName="imgShp" presStyleLbl="fgImgPlace1" presStyleIdx="3" presStyleCnt="5" custScaleX="171353" custScaleY="114710" custLinFactNeighborX="-82954" custLinFactNeighborY="3038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es-VE"/>
        </a:p>
      </dgm:t>
    </dgm:pt>
    <dgm:pt modelId="{D0915331-937C-4FCE-A2E7-1114E9F62BB0}" type="pres">
      <dgm:prSet presAssocID="{EFDF6239-A677-4DB0-895A-CEE40358B84E}" presName="txShp" presStyleLbl="node1" presStyleIdx="3" presStyleCnt="5" custScaleX="125461" custScaleY="88601" custLinFactNeighborX="2650" custLinFactNeighborY="1658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52E198CC-9B03-40A0-A7ED-EFBC774EFE7B}" type="pres">
      <dgm:prSet presAssocID="{D5AE856D-0053-4077-A617-9E9A6AEC88DE}" presName="spacing" presStyleCnt="0"/>
      <dgm:spPr/>
    </dgm:pt>
    <dgm:pt modelId="{C2CC0149-169F-4FB2-B958-72C9F7DB765E}" type="pres">
      <dgm:prSet presAssocID="{662F016D-9696-409F-8478-C316FB15512B}" presName="composite" presStyleCnt="0"/>
      <dgm:spPr/>
    </dgm:pt>
    <dgm:pt modelId="{10F97F79-8D3D-4E8F-B475-92BBFEF676A0}" type="pres">
      <dgm:prSet presAssocID="{662F016D-9696-409F-8478-C316FB15512B}" presName="imgShp" presStyleLbl="fgImgPlace1" presStyleIdx="4" presStyleCnt="5" custScaleX="126479" custScaleY="117842" custLinFactNeighborX="-86003" custLinFactNeighborY="3762"/>
      <dgm:spPr>
        <a:blipFill rotWithShape="1">
          <a:blip xmlns:r="http://schemas.openxmlformats.org/officeDocument/2006/relationships" r:embed="rId5"/>
          <a:stretch>
            <a:fillRect/>
          </a:stretch>
        </a:blipFill>
      </dgm:spPr>
      <dgm:t>
        <a:bodyPr/>
        <a:lstStyle/>
        <a:p>
          <a:endParaRPr lang="es-VE"/>
        </a:p>
      </dgm:t>
    </dgm:pt>
    <dgm:pt modelId="{B50C226B-243D-460A-B47B-C192251ED552}" type="pres">
      <dgm:prSet presAssocID="{662F016D-9696-409F-8478-C316FB15512B}" presName="txShp" presStyleLbl="node1" presStyleIdx="4" presStyleCnt="5" custScaleX="125461" custScaleY="88601" custLinFactNeighborX="2650" custLinFactNeighborY="1658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</dgm:ptLst>
  <dgm:cxnLst>
    <dgm:cxn modelId="{35379EB8-6E18-482E-A7E0-91DE7634975C}" srcId="{4350F747-2FF9-4DBC-8ECE-DF3799639652}" destId="{EFDF6239-A677-4DB0-895A-CEE40358B84E}" srcOrd="3" destOrd="0" parTransId="{0EAA240E-1371-4307-BC91-7DDF305BD23A}" sibTransId="{D5AE856D-0053-4077-A617-9E9A6AEC88DE}"/>
    <dgm:cxn modelId="{81F92349-C357-4A48-8172-E01420539CD7}" srcId="{4350F747-2FF9-4DBC-8ECE-DF3799639652}" destId="{662F016D-9696-409F-8478-C316FB15512B}" srcOrd="4" destOrd="0" parTransId="{61D588E3-EE44-4BD5-9345-53B934E35967}" sibTransId="{CB115916-C6B4-401C-AC88-9931A7801A22}"/>
    <dgm:cxn modelId="{0FBF7676-5595-49A7-8E87-9FCE60397A04}" srcId="{4350F747-2FF9-4DBC-8ECE-DF3799639652}" destId="{9182E579-072A-4420-AF6B-2481098BEBDA}" srcOrd="1" destOrd="0" parTransId="{EE1F412E-D7B0-4259-B449-A474517B30C8}" sibTransId="{5A543FF4-B34E-4B96-8E99-1F85CB7AFFAF}"/>
    <dgm:cxn modelId="{EC70DD2C-A32D-4765-8E4B-943FCC899278}" type="presOf" srcId="{33AA9696-6814-4BE1-B2FB-A912BB0F28B2}" destId="{C51B8D15-9DAC-427D-BB89-56FB7FD6AD22}" srcOrd="0" destOrd="0" presId="urn:microsoft.com/office/officeart/2005/8/layout/vList3#1"/>
    <dgm:cxn modelId="{1CA83DD4-3029-4176-B2D8-C40EE918478A}" type="presOf" srcId="{EFDF6239-A677-4DB0-895A-CEE40358B84E}" destId="{D0915331-937C-4FCE-A2E7-1114E9F62BB0}" srcOrd="0" destOrd="0" presId="urn:microsoft.com/office/officeart/2005/8/layout/vList3#1"/>
    <dgm:cxn modelId="{A7BAC51C-0A2A-4365-A1C5-2EB6F09BDB1A}" srcId="{4350F747-2FF9-4DBC-8ECE-DF3799639652}" destId="{33AA9696-6814-4BE1-B2FB-A912BB0F28B2}" srcOrd="2" destOrd="0" parTransId="{3F97A025-A015-4E4C-9260-4D507AC8F782}" sibTransId="{FFF1B539-CFA4-40B5-979B-F4AE94E07E07}"/>
    <dgm:cxn modelId="{F24AB998-FDF4-4921-9EB2-3DD73E99910D}" type="presOf" srcId="{559A75DE-BC3B-4C8D-8565-E3745266EBD7}" destId="{42023A22-69C3-4235-91CA-82520704D2D9}" srcOrd="0" destOrd="0" presId="urn:microsoft.com/office/officeart/2005/8/layout/vList3#1"/>
    <dgm:cxn modelId="{AF68CADD-54F1-4208-AD24-1E1E7469750C}" srcId="{4350F747-2FF9-4DBC-8ECE-DF3799639652}" destId="{559A75DE-BC3B-4C8D-8565-E3745266EBD7}" srcOrd="0" destOrd="0" parTransId="{1CEA0A9E-BFB3-4E3D-9379-9A57FC43B984}" sibTransId="{F51AFB90-A9A8-49E3-A04B-742031E6C8CA}"/>
    <dgm:cxn modelId="{9FE86FD9-CF8A-4D4B-AF82-BC5F0634287D}" type="presOf" srcId="{9182E579-072A-4420-AF6B-2481098BEBDA}" destId="{32633E3B-BC87-4706-BEE8-8F344D13A185}" srcOrd="0" destOrd="0" presId="urn:microsoft.com/office/officeart/2005/8/layout/vList3#1"/>
    <dgm:cxn modelId="{76DEA2CB-180B-42EA-87AD-5D1954EE47B0}" type="presOf" srcId="{4350F747-2FF9-4DBC-8ECE-DF3799639652}" destId="{A1699877-2018-438F-8B18-D9355C81AC1A}" srcOrd="0" destOrd="0" presId="urn:microsoft.com/office/officeart/2005/8/layout/vList3#1"/>
    <dgm:cxn modelId="{0C59D0C4-9D8D-455C-A361-41E9CBFEFDFA}" type="presOf" srcId="{662F016D-9696-409F-8478-C316FB15512B}" destId="{B50C226B-243D-460A-B47B-C192251ED552}" srcOrd="0" destOrd="0" presId="urn:microsoft.com/office/officeart/2005/8/layout/vList3#1"/>
    <dgm:cxn modelId="{0FB0CED2-1668-4404-A8D2-762C64B19E70}" type="presParOf" srcId="{A1699877-2018-438F-8B18-D9355C81AC1A}" destId="{1375D891-B8A9-4A98-9013-9D568DF90F18}" srcOrd="0" destOrd="0" presId="urn:microsoft.com/office/officeart/2005/8/layout/vList3#1"/>
    <dgm:cxn modelId="{8776F3BF-428C-4936-9F7B-D1B23BB9E8C4}" type="presParOf" srcId="{1375D891-B8A9-4A98-9013-9D568DF90F18}" destId="{8AB54A03-13C7-4077-98DE-E44ADD4EB692}" srcOrd="0" destOrd="0" presId="urn:microsoft.com/office/officeart/2005/8/layout/vList3#1"/>
    <dgm:cxn modelId="{3D976BD5-2BC0-4034-8374-FB3B7F8B1A07}" type="presParOf" srcId="{1375D891-B8A9-4A98-9013-9D568DF90F18}" destId="{42023A22-69C3-4235-91CA-82520704D2D9}" srcOrd="1" destOrd="0" presId="urn:microsoft.com/office/officeart/2005/8/layout/vList3#1"/>
    <dgm:cxn modelId="{83607FDF-D8E1-41FB-8EA9-3BC77EB0CE71}" type="presParOf" srcId="{A1699877-2018-438F-8B18-D9355C81AC1A}" destId="{317945A9-A90C-49D4-B5C5-A846883504F0}" srcOrd="1" destOrd="0" presId="urn:microsoft.com/office/officeart/2005/8/layout/vList3#1"/>
    <dgm:cxn modelId="{1B6F926B-DEFE-4B26-B69B-2F628295CEE0}" type="presParOf" srcId="{A1699877-2018-438F-8B18-D9355C81AC1A}" destId="{90CCB2BC-BB90-44F9-BF24-192FF7E3EFC6}" srcOrd="2" destOrd="0" presId="urn:microsoft.com/office/officeart/2005/8/layout/vList3#1"/>
    <dgm:cxn modelId="{936CDDA8-AD69-4537-AEE3-53F976F4ECC7}" type="presParOf" srcId="{90CCB2BC-BB90-44F9-BF24-192FF7E3EFC6}" destId="{69F59876-9ACE-4735-BC19-51967830148C}" srcOrd="0" destOrd="0" presId="urn:microsoft.com/office/officeart/2005/8/layout/vList3#1"/>
    <dgm:cxn modelId="{6B7351F8-40B3-400B-9A7F-88EFFC45AF46}" type="presParOf" srcId="{90CCB2BC-BB90-44F9-BF24-192FF7E3EFC6}" destId="{32633E3B-BC87-4706-BEE8-8F344D13A185}" srcOrd="1" destOrd="0" presId="urn:microsoft.com/office/officeart/2005/8/layout/vList3#1"/>
    <dgm:cxn modelId="{E7732829-3FA9-49F1-88A0-354BC743F44A}" type="presParOf" srcId="{A1699877-2018-438F-8B18-D9355C81AC1A}" destId="{A19F0D24-C9E9-474F-BB9E-B0699FE96C89}" srcOrd="3" destOrd="0" presId="urn:microsoft.com/office/officeart/2005/8/layout/vList3#1"/>
    <dgm:cxn modelId="{630FE418-BB1B-48DE-96E9-50F4E11C7062}" type="presParOf" srcId="{A1699877-2018-438F-8B18-D9355C81AC1A}" destId="{46E39F76-138A-4B32-893B-A19E6E4D84A5}" srcOrd="4" destOrd="0" presId="urn:microsoft.com/office/officeart/2005/8/layout/vList3#1"/>
    <dgm:cxn modelId="{668A0C00-4AFD-4042-B49A-C77F58FA1CDB}" type="presParOf" srcId="{46E39F76-138A-4B32-893B-A19E6E4D84A5}" destId="{53285F04-3D30-4826-B854-D47E90058243}" srcOrd="0" destOrd="0" presId="urn:microsoft.com/office/officeart/2005/8/layout/vList3#1"/>
    <dgm:cxn modelId="{DD07C184-8170-4A9F-9F76-E13B103164FF}" type="presParOf" srcId="{46E39F76-138A-4B32-893B-A19E6E4D84A5}" destId="{C51B8D15-9DAC-427D-BB89-56FB7FD6AD22}" srcOrd="1" destOrd="0" presId="urn:microsoft.com/office/officeart/2005/8/layout/vList3#1"/>
    <dgm:cxn modelId="{8DC77A5A-41B8-43D2-876B-974676F6DB45}" type="presParOf" srcId="{A1699877-2018-438F-8B18-D9355C81AC1A}" destId="{C1B4061F-F534-496E-8A34-A32FED46FFDB}" srcOrd="5" destOrd="0" presId="urn:microsoft.com/office/officeart/2005/8/layout/vList3#1"/>
    <dgm:cxn modelId="{60A2BA79-AC0E-4DF7-BA12-C4E939C976A4}" type="presParOf" srcId="{A1699877-2018-438F-8B18-D9355C81AC1A}" destId="{5543BABB-4069-4072-8212-1CD89E50DFF2}" srcOrd="6" destOrd="0" presId="urn:microsoft.com/office/officeart/2005/8/layout/vList3#1"/>
    <dgm:cxn modelId="{1DA23551-3BB4-4538-B087-BCAF91CFD86D}" type="presParOf" srcId="{5543BABB-4069-4072-8212-1CD89E50DFF2}" destId="{B3C9D9AF-F70E-487C-909F-05769E66BD9F}" srcOrd="0" destOrd="0" presId="urn:microsoft.com/office/officeart/2005/8/layout/vList3#1"/>
    <dgm:cxn modelId="{BFEF98D2-04DC-4523-B29C-003126F55838}" type="presParOf" srcId="{5543BABB-4069-4072-8212-1CD89E50DFF2}" destId="{D0915331-937C-4FCE-A2E7-1114E9F62BB0}" srcOrd="1" destOrd="0" presId="urn:microsoft.com/office/officeart/2005/8/layout/vList3#1"/>
    <dgm:cxn modelId="{71E5FBF5-798D-4589-A943-2C414AC6033F}" type="presParOf" srcId="{A1699877-2018-438F-8B18-D9355C81AC1A}" destId="{52E198CC-9B03-40A0-A7ED-EFBC774EFE7B}" srcOrd="7" destOrd="0" presId="urn:microsoft.com/office/officeart/2005/8/layout/vList3#1"/>
    <dgm:cxn modelId="{6451BD34-914A-41F2-A81F-2BFC3C6BF89A}" type="presParOf" srcId="{A1699877-2018-438F-8B18-D9355C81AC1A}" destId="{C2CC0149-169F-4FB2-B958-72C9F7DB765E}" srcOrd="8" destOrd="0" presId="urn:microsoft.com/office/officeart/2005/8/layout/vList3#1"/>
    <dgm:cxn modelId="{70202E13-8203-4902-93BE-D3FEACA474D3}" type="presParOf" srcId="{C2CC0149-169F-4FB2-B958-72C9F7DB765E}" destId="{10F97F79-8D3D-4E8F-B475-92BBFEF676A0}" srcOrd="0" destOrd="0" presId="urn:microsoft.com/office/officeart/2005/8/layout/vList3#1"/>
    <dgm:cxn modelId="{E1BBE320-B5FD-4210-9153-40329397A936}" type="presParOf" srcId="{C2CC0149-169F-4FB2-B958-72C9F7DB765E}" destId="{B50C226B-243D-460A-B47B-C192251ED552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CD5671-1639-471B-87A9-9B85355AD63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VE"/>
        </a:p>
      </dgm:t>
    </dgm:pt>
    <dgm:pt modelId="{5476E7B1-7086-4FA6-8E6E-D5F2A275A8C8}">
      <dgm:prSet phldrT="[Texto]" custT="1"/>
      <dgm:spPr>
        <a:solidFill>
          <a:srgbClr val="DFEEF9"/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es-VE" sz="20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 registraron 243 acciones: </a:t>
          </a:r>
          <a:r>
            <a:rPr lang="es-VE" sz="2000" dirty="0" smtClean="0">
              <a:solidFill>
                <a:schemeClr val="tx2">
                  <a:lumMod val="75000"/>
                </a:schemeClr>
              </a:solidFill>
            </a:rPr>
            <a:t>64 dirigidas a la  formación de la persona “consciente”, 60  a la cualidad “competente”, 56 a la cualidad “compasiva” y 63 a la cualidad “comprometida”. </a:t>
          </a:r>
          <a:endParaRPr lang="es-VE" sz="2000" dirty="0">
            <a:solidFill>
              <a:schemeClr val="tx2">
                <a:lumMod val="75000"/>
              </a:schemeClr>
            </a:solidFill>
          </a:endParaRPr>
        </a:p>
      </dgm:t>
    </dgm:pt>
    <dgm:pt modelId="{E5D82E9D-F401-4CAD-847B-1855E9E821DE}" type="parTrans" cxnId="{AAAA86E4-7085-4316-9E97-E87C06463351}">
      <dgm:prSet/>
      <dgm:spPr/>
      <dgm:t>
        <a:bodyPr/>
        <a:lstStyle/>
        <a:p>
          <a:endParaRPr lang="es-VE"/>
        </a:p>
      </dgm:t>
    </dgm:pt>
    <dgm:pt modelId="{82052BDA-D8A4-4B8C-B01C-A4A248155E79}" type="sibTrans" cxnId="{AAAA86E4-7085-4316-9E97-E87C06463351}">
      <dgm:prSet/>
      <dgm:spPr/>
      <dgm:t>
        <a:bodyPr/>
        <a:lstStyle/>
        <a:p>
          <a:endParaRPr lang="es-VE"/>
        </a:p>
      </dgm:t>
    </dgm:pt>
    <dgm:pt modelId="{203C1954-1031-448E-A395-9E951FE6D75F}">
      <dgm:prSet phldrT="[Texto]" custT="1"/>
      <dgm:spPr>
        <a:solidFill>
          <a:srgbClr val="DFEEF9"/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marL="185738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VE" sz="2000" dirty="0" smtClean="0">
              <a:solidFill>
                <a:schemeClr val="tx2">
                  <a:lumMod val="75000"/>
                </a:schemeClr>
              </a:solidFill>
            </a:rPr>
            <a:t>Algunas son </a:t>
          </a:r>
          <a:r>
            <a:rPr lang="es-VE" sz="20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acciones complejas que involucran a varios factores</a:t>
          </a:r>
          <a:r>
            <a:rPr lang="es-VE" sz="2000" dirty="0" smtClean="0">
              <a:solidFill>
                <a:schemeClr val="tx2">
                  <a:lumMod val="75000"/>
                </a:schemeClr>
              </a:solidFill>
            </a:rPr>
            <a:t>,</a:t>
          </a:r>
          <a:r>
            <a:rPr lang="es-VE" sz="2000" dirty="0" smtClean="0">
              <a:solidFill>
                <a:schemeClr val="tx1"/>
              </a:solidFill>
            </a:rPr>
            <a:t> </a:t>
          </a:r>
          <a:r>
            <a:rPr lang="es-VE" sz="2000" dirty="0" smtClean="0">
              <a:solidFill>
                <a:schemeClr val="tx2">
                  <a:lumMod val="75000"/>
                </a:schemeClr>
              </a:solidFill>
            </a:rPr>
            <a:t>por lo que aparecen de modo reiterativo</a:t>
          </a:r>
        </a:p>
      </dgm:t>
    </dgm:pt>
    <dgm:pt modelId="{9050983A-F477-4DAF-85E7-E6567B4A2FDF}" type="parTrans" cxnId="{F8652613-A1AD-42B6-BFD9-9EFE7C388A10}">
      <dgm:prSet/>
      <dgm:spPr/>
      <dgm:t>
        <a:bodyPr/>
        <a:lstStyle/>
        <a:p>
          <a:endParaRPr lang="es-VE"/>
        </a:p>
      </dgm:t>
    </dgm:pt>
    <dgm:pt modelId="{30DA2326-9846-41CF-9E2C-92330C70F7A8}" type="sibTrans" cxnId="{F8652613-A1AD-42B6-BFD9-9EFE7C388A10}">
      <dgm:prSet/>
      <dgm:spPr/>
      <dgm:t>
        <a:bodyPr/>
        <a:lstStyle/>
        <a:p>
          <a:endParaRPr lang="es-VE"/>
        </a:p>
      </dgm:t>
    </dgm:pt>
    <dgm:pt modelId="{0FBA82AF-D666-439A-9CB8-E5ECF3601E1C}">
      <dgm:prSet phldrT="[Texto]" custT="1"/>
      <dgm:spPr>
        <a:solidFill>
          <a:srgbClr val="DFEEF9"/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marL="87313" indent="0"/>
          <a:r>
            <a:rPr lang="es-VE" sz="2000" dirty="0" smtClean="0">
              <a:solidFill>
                <a:schemeClr val="tx2">
                  <a:lumMod val="75000"/>
                </a:schemeClr>
              </a:solidFill>
            </a:rPr>
            <a:t>Se refieren a  </a:t>
          </a:r>
          <a:r>
            <a:rPr lang="es-VE" sz="20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procesos pedagógico/académicos, diseño curricular, actividades complementarias, formación de docentes, pastoral educativa, estructura y procesos de gestión, recursos tecnológicos y educativos, ambientes de aprendizaje…</a:t>
          </a:r>
          <a:r>
            <a:rPr lang="es-VE" sz="200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es-VE" sz="2000" dirty="0">
            <a:solidFill>
              <a:schemeClr val="tx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AF59181-D80E-454C-8F7F-81867B95F802}" type="parTrans" cxnId="{619ABE04-C1AA-4703-AEDB-A3694233F8CB}">
      <dgm:prSet/>
      <dgm:spPr/>
      <dgm:t>
        <a:bodyPr/>
        <a:lstStyle/>
        <a:p>
          <a:endParaRPr lang="es-VE"/>
        </a:p>
      </dgm:t>
    </dgm:pt>
    <dgm:pt modelId="{FD826A8E-C3FB-4C0B-A6CB-E8B44F9ED465}" type="sibTrans" cxnId="{619ABE04-C1AA-4703-AEDB-A3694233F8CB}">
      <dgm:prSet/>
      <dgm:spPr/>
      <dgm:t>
        <a:bodyPr/>
        <a:lstStyle/>
        <a:p>
          <a:endParaRPr lang="es-VE"/>
        </a:p>
      </dgm:t>
    </dgm:pt>
    <dgm:pt modelId="{7717E39E-C936-4A04-B5CB-72FC14203CC5}">
      <dgm:prSet phldrT="[Texto]" custT="1"/>
      <dgm:spPr>
        <a:solidFill>
          <a:srgbClr val="DFEEF9"/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marL="185738" indent="0"/>
          <a:r>
            <a:rPr lang="es-VE" sz="20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Todas las obras se esfuerzan por mejorar la formación de su alumnado y procurar su integralidad. </a:t>
          </a:r>
          <a:endParaRPr lang="es-VE" sz="2000" b="1" dirty="0">
            <a:solidFill>
              <a:schemeClr val="tx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8BD53F8-BF2A-42BE-A694-C36F1D440040}" type="parTrans" cxnId="{345551A7-818A-49B7-BE37-D325BA0F019D}">
      <dgm:prSet/>
      <dgm:spPr/>
      <dgm:t>
        <a:bodyPr/>
        <a:lstStyle/>
        <a:p>
          <a:endParaRPr lang="es-VE"/>
        </a:p>
      </dgm:t>
    </dgm:pt>
    <dgm:pt modelId="{F4227AEC-A98C-4D73-8F1C-7C3BEEE01293}" type="sibTrans" cxnId="{345551A7-818A-49B7-BE37-D325BA0F019D}">
      <dgm:prSet/>
      <dgm:spPr/>
      <dgm:t>
        <a:bodyPr/>
        <a:lstStyle/>
        <a:p>
          <a:endParaRPr lang="es-VE"/>
        </a:p>
      </dgm:t>
    </dgm:pt>
    <dgm:pt modelId="{7A8E1FAA-465F-48C1-9817-2567A882211F}" type="pres">
      <dgm:prSet presAssocID="{5CCD5671-1639-471B-87A9-9B85355AD63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VE"/>
        </a:p>
      </dgm:t>
    </dgm:pt>
    <dgm:pt modelId="{5087A85D-20D4-4D69-AF24-4A51B49731E5}" type="pres">
      <dgm:prSet presAssocID="{5CCD5671-1639-471B-87A9-9B85355AD63B}" presName="Name1" presStyleCnt="0"/>
      <dgm:spPr/>
    </dgm:pt>
    <dgm:pt modelId="{082FC3DE-892E-4425-973B-F319ED1E3114}" type="pres">
      <dgm:prSet presAssocID="{5CCD5671-1639-471B-87A9-9B85355AD63B}" presName="cycle" presStyleCnt="0"/>
      <dgm:spPr/>
    </dgm:pt>
    <dgm:pt modelId="{CFC5D2C7-C904-4237-9A43-A869F8567B51}" type="pres">
      <dgm:prSet presAssocID="{5CCD5671-1639-471B-87A9-9B85355AD63B}" presName="srcNode" presStyleLbl="node1" presStyleIdx="0" presStyleCnt="4"/>
      <dgm:spPr/>
    </dgm:pt>
    <dgm:pt modelId="{7D14D47F-31CF-4A40-A099-646CEEBF7F81}" type="pres">
      <dgm:prSet presAssocID="{5CCD5671-1639-471B-87A9-9B85355AD63B}" presName="conn" presStyleLbl="parChTrans1D2" presStyleIdx="0" presStyleCnt="1"/>
      <dgm:spPr/>
      <dgm:t>
        <a:bodyPr/>
        <a:lstStyle/>
        <a:p>
          <a:endParaRPr lang="es-VE"/>
        </a:p>
      </dgm:t>
    </dgm:pt>
    <dgm:pt modelId="{DA8772B4-6717-4897-B760-3B91447D7134}" type="pres">
      <dgm:prSet presAssocID="{5CCD5671-1639-471B-87A9-9B85355AD63B}" presName="extraNode" presStyleLbl="node1" presStyleIdx="0" presStyleCnt="4"/>
      <dgm:spPr/>
    </dgm:pt>
    <dgm:pt modelId="{5CF2D6FA-382A-46D3-A8BD-FD256C2665E4}" type="pres">
      <dgm:prSet presAssocID="{5CCD5671-1639-471B-87A9-9B85355AD63B}" presName="dstNode" presStyleLbl="node1" presStyleIdx="0" presStyleCnt="4"/>
      <dgm:spPr/>
    </dgm:pt>
    <dgm:pt modelId="{288BD67A-7478-40B4-BA6D-A2B17BACD8F8}" type="pres">
      <dgm:prSet presAssocID="{5476E7B1-7086-4FA6-8E6E-D5F2A275A8C8}" presName="text_1" presStyleLbl="node1" presStyleIdx="0" presStyleCnt="4" custScaleY="108395" custLinFactNeighborX="1623" custLinFactNeighborY="-9155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385DB99C-B60D-4F7F-A84D-13F699C2BFFA}" type="pres">
      <dgm:prSet presAssocID="{5476E7B1-7086-4FA6-8E6E-D5F2A275A8C8}" presName="accent_1" presStyleCnt="0"/>
      <dgm:spPr/>
    </dgm:pt>
    <dgm:pt modelId="{B9C05A84-5989-459A-A7B5-024F02E0FBA2}" type="pres">
      <dgm:prSet presAssocID="{5476E7B1-7086-4FA6-8E6E-D5F2A275A8C8}" presName="accentRepeatNode" presStyleLbl="solidFgAcc1" presStyleIdx="0" presStyleCnt="4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s-VE"/>
        </a:p>
      </dgm:t>
    </dgm:pt>
    <dgm:pt modelId="{D6EE2EA2-3F94-4A5D-80E2-A0F13B9E2396}" type="pres">
      <dgm:prSet presAssocID="{0FBA82AF-D666-439A-9CB8-E5ECF3601E1C}" presName="text_2" presStyleLbl="node1" presStyleIdx="1" presStyleCnt="4" custScaleX="103836" custScaleY="140871" custLinFactNeighborX="1427" custLinFactNeighborY="3542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775AA0D8-996B-4BE3-A4AC-348516C85482}" type="pres">
      <dgm:prSet presAssocID="{0FBA82AF-D666-439A-9CB8-E5ECF3601E1C}" presName="accent_2" presStyleCnt="0"/>
      <dgm:spPr/>
    </dgm:pt>
    <dgm:pt modelId="{A913B81B-BEB2-40D4-BF92-97BE479B2B2B}" type="pres">
      <dgm:prSet presAssocID="{0FBA82AF-D666-439A-9CB8-E5ECF3601E1C}" presName="accentRepeatNode" presStyleLbl="solidFgAcc1" presStyleIdx="1" presStyleCnt="4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s-VE"/>
        </a:p>
      </dgm:t>
    </dgm:pt>
    <dgm:pt modelId="{478A6095-38DF-4EA2-8E87-B7762136F870}" type="pres">
      <dgm:prSet presAssocID="{203C1954-1031-448E-A395-9E951FE6D75F}" presName="text_3" presStyleLbl="node1" presStyleIdx="2" presStyleCnt="4" custScaleX="103979" custLinFactNeighborX="1463" custLinFactNeighborY="7031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3CAD69F0-A9C9-42A3-8F13-302E7B07484B}" type="pres">
      <dgm:prSet presAssocID="{203C1954-1031-448E-A395-9E951FE6D75F}" presName="accent_3" presStyleCnt="0"/>
      <dgm:spPr/>
    </dgm:pt>
    <dgm:pt modelId="{672246AB-1279-461D-AC00-71D7F2BD5B02}" type="pres">
      <dgm:prSet presAssocID="{203C1954-1031-448E-A395-9E951FE6D75F}" presName="accentRepeatNode" presStyleLbl="solidFgAcc1" presStyleIdx="2" presStyleCnt="4"/>
      <dgm:spPr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s-VE"/>
        </a:p>
      </dgm:t>
    </dgm:pt>
    <dgm:pt modelId="{F33E12DE-B701-4EF3-AF63-3913FB9C2C78}" type="pres">
      <dgm:prSet presAssocID="{7717E39E-C936-4A04-B5CB-72FC14203CC5}" presName="text_4" presStyleLbl="node1" presStyleIdx="3" presStyleCnt="4" custScaleX="103739" custLinFactNeighborX="716" custLinFactNeighborY="-10161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71C04B54-07BF-4559-A27E-FF0D2EB203EE}" type="pres">
      <dgm:prSet presAssocID="{7717E39E-C936-4A04-B5CB-72FC14203CC5}" presName="accent_4" presStyleCnt="0"/>
      <dgm:spPr/>
    </dgm:pt>
    <dgm:pt modelId="{2B5D6DC6-30FF-4007-86B2-401E180D260B}" type="pres">
      <dgm:prSet presAssocID="{7717E39E-C936-4A04-B5CB-72FC14203CC5}" presName="accentRepeatNode" presStyleLbl="solidFgAcc1" presStyleIdx="3" presStyleCnt="4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s-VE"/>
        </a:p>
      </dgm:t>
    </dgm:pt>
  </dgm:ptLst>
  <dgm:cxnLst>
    <dgm:cxn modelId="{5401B62B-4072-4A27-BB3A-C0A06914EA3C}" type="presOf" srcId="{0FBA82AF-D666-439A-9CB8-E5ECF3601E1C}" destId="{D6EE2EA2-3F94-4A5D-80E2-A0F13B9E2396}" srcOrd="0" destOrd="0" presId="urn:microsoft.com/office/officeart/2008/layout/VerticalCurvedList"/>
    <dgm:cxn modelId="{AAAA86E4-7085-4316-9E97-E87C06463351}" srcId="{5CCD5671-1639-471B-87A9-9B85355AD63B}" destId="{5476E7B1-7086-4FA6-8E6E-D5F2A275A8C8}" srcOrd="0" destOrd="0" parTransId="{E5D82E9D-F401-4CAD-847B-1855E9E821DE}" sibTransId="{82052BDA-D8A4-4B8C-B01C-A4A248155E79}"/>
    <dgm:cxn modelId="{345551A7-818A-49B7-BE37-D325BA0F019D}" srcId="{5CCD5671-1639-471B-87A9-9B85355AD63B}" destId="{7717E39E-C936-4A04-B5CB-72FC14203CC5}" srcOrd="3" destOrd="0" parTransId="{D8BD53F8-BF2A-42BE-A694-C36F1D440040}" sibTransId="{F4227AEC-A98C-4D73-8F1C-7C3BEEE01293}"/>
    <dgm:cxn modelId="{F8652613-A1AD-42B6-BFD9-9EFE7C388A10}" srcId="{5CCD5671-1639-471B-87A9-9B85355AD63B}" destId="{203C1954-1031-448E-A395-9E951FE6D75F}" srcOrd="2" destOrd="0" parTransId="{9050983A-F477-4DAF-85E7-E6567B4A2FDF}" sibTransId="{30DA2326-9846-41CF-9E2C-92330C70F7A8}"/>
    <dgm:cxn modelId="{DFC2C2D6-C1DD-4F3D-9DCF-0640B03F7BD9}" type="presOf" srcId="{82052BDA-D8A4-4B8C-B01C-A4A248155E79}" destId="{7D14D47F-31CF-4A40-A099-646CEEBF7F81}" srcOrd="0" destOrd="0" presId="urn:microsoft.com/office/officeart/2008/layout/VerticalCurvedList"/>
    <dgm:cxn modelId="{496EB60D-9496-4C90-AB03-189B99B06918}" type="presOf" srcId="{203C1954-1031-448E-A395-9E951FE6D75F}" destId="{478A6095-38DF-4EA2-8E87-B7762136F870}" srcOrd="0" destOrd="0" presId="urn:microsoft.com/office/officeart/2008/layout/VerticalCurvedList"/>
    <dgm:cxn modelId="{E3B7E920-52ED-4A23-913F-22A3E79525E9}" type="presOf" srcId="{5CCD5671-1639-471B-87A9-9B85355AD63B}" destId="{7A8E1FAA-465F-48C1-9817-2567A882211F}" srcOrd="0" destOrd="0" presId="urn:microsoft.com/office/officeart/2008/layout/VerticalCurvedList"/>
    <dgm:cxn modelId="{02EFF948-EBBC-4985-A9CD-EB94AD0D2126}" type="presOf" srcId="{7717E39E-C936-4A04-B5CB-72FC14203CC5}" destId="{F33E12DE-B701-4EF3-AF63-3913FB9C2C78}" srcOrd="0" destOrd="0" presId="urn:microsoft.com/office/officeart/2008/layout/VerticalCurvedList"/>
    <dgm:cxn modelId="{1E92A61D-AFFE-4B81-830E-9988F36B5F79}" type="presOf" srcId="{5476E7B1-7086-4FA6-8E6E-D5F2A275A8C8}" destId="{288BD67A-7478-40B4-BA6D-A2B17BACD8F8}" srcOrd="0" destOrd="0" presId="urn:microsoft.com/office/officeart/2008/layout/VerticalCurvedList"/>
    <dgm:cxn modelId="{619ABE04-C1AA-4703-AEDB-A3694233F8CB}" srcId="{5CCD5671-1639-471B-87A9-9B85355AD63B}" destId="{0FBA82AF-D666-439A-9CB8-E5ECF3601E1C}" srcOrd="1" destOrd="0" parTransId="{5AF59181-D80E-454C-8F7F-81867B95F802}" sibTransId="{FD826A8E-C3FB-4C0B-A6CB-E8B44F9ED465}"/>
    <dgm:cxn modelId="{F01D68B1-4F79-461F-9085-EA01A3649E9A}" type="presParOf" srcId="{7A8E1FAA-465F-48C1-9817-2567A882211F}" destId="{5087A85D-20D4-4D69-AF24-4A51B49731E5}" srcOrd="0" destOrd="0" presId="urn:microsoft.com/office/officeart/2008/layout/VerticalCurvedList"/>
    <dgm:cxn modelId="{8D9EF3BE-E445-4703-B0AA-2299D8B11B9C}" type="presParOf" srcId="{5087A85D-20D4-4D69-AF24-4A51B49731E5}" destId="{082FC3DE-892E-4425-973B-F319ED1E3114}" srcOrd="0" destOrd="0" presId="urn:microsoft.com/office/officeart/2008/layout/VerticalCurvedList"/>
    <dgm:cxn modelId="{C696CDAA-2373-43C9-832F-AB943AC0E13A}" type="presParOf" srcId="{082FC3DE-892E-4425-973B-F319ED1E3114}" destId="{CFC5D2C7-C904-4237-9A43-A869F8567B51}" srcOrd="0" destOrd="0" presId="urn:microsoft.com/office/officeart/2008/layout/VerticalCurvedList"/>
    <dgm:cxn modelId="{3F58D88A-D900-4F3D-B0E3-AE361A64E570}" type="presParOf" srcId="{082FC3DE-892E-4425-973B-F319ED1E3114}" destId="{7D14D47F-31CF-4A40-A099-646CEEBF7F81}" srcOrd="1" destOrd="0" presId="urn:microsoft.com/office/officeart/2008/layout/VerticalCurvedList"/>
    <dgm:cxn modelId="{FE7AB3F6-803B-4C28-A73F-16CB2677DFD3}" type="presParOf" srcId="{082FC3DE-892E-4425-973B-F319ED1E3114}" destId="{DA8772B4-6717-4897-B760-3B91447D7134}" srcOrd="2" destOrd="0" presId="urn:microsoft.com/office/officeart/2008/layout/VerticalCurvedList"/>
    <dgm:cxn modelId="{54358041-3CC5-49EB-97DA-5015C08AC01B}" type="presParOf" srcId="{082FC3DE-892E-4425-973B-F319ED1E3114}" destId="{5CF2D6FA-382A-46D3-A8BD-FD256C2665E4}" srcOrd="3" destOrd="0" presId="urn:microsoft.com/office/officeart/2008/layout/VerticalCurvedList"/>
    <dgm:cxn modelId="{C8326051-8571-463A-9C35-D48C177E5B4F}" type="presParOf" srcId="{5087A85D-20D4-4D69-AF24-4A51B49731E5}" destId="{288BD67A-7478-40B4-BA6D-A2B17BACD8F8}" srcOrd="1" destOrd="0" presId="urn:microsoft.com/office/officeart/2008/layout/VerticalCurvedList"/>
    <dgm:cxn modelId="{7D42B386-3850-4D13-979D-FE7372D13D54}" type="presParOf" srcId="{5087A85D-20D4-4D69-AF24-4A51B49731E5}" destId="{385DB99C-B60D-4F7F-A84D-13F699C2BFFA}" srcOrd="2" destOrd="0" presId="urn:microsoft.com/office/officeart/2008/layout/VerticalCurvedList"/>
    <dgm:cxn modelId="{B184D0E9-581C-4646-940C-BE2E67821FF9}" type="presParOf" srcId="{385DB99C-B60D-4F7F-A84D-13F699C2BFFA}" destId="{B9C05A84-5989-459A-A7B5-024F02E0FBA2}" srcOrd="0" destOrd="0" presId="urn:microsoft.com/office/officeart/2008/layout/VerticalCurvedList"/>
    <dgm:cxn modelId="{3EBFB080-6FEF-464A-8978-4EB664A30696}" type="presParOf" srcId="{5087A85D-20D4-4D69-AF24-4A51B49731E5}" destId="{D6EE2EA2-3F94-4A5D-80E2-A0F13B9E2396}" srcOrd="3" destOrd="0" presId="urn:microsoft.com/office/officeart/2008/layout/VerticalCurvedList"/>
    <dgm:cxn modelId="{BAB0E4F5-5428-4514-BE7C-EE7B5C2782AC}" type="presParOf" srcId="{5087A85D-20D4-4D69-AF24-4A51B49731E5}" destId="{775AA0D8-996B-4BE3-A4AC-348516C85482}" srcOrd="4" destOrd="0" presId="urn:microsoft.com/office/officeart/2008/layout/VerticalCurvedList"/>
    <dgm:cxn modelId="{ADFEFA40-5810-47C0-BC6D-D4158E2BD291}" type="presParOf" srcId="{775AA0D8-996B-4BE3-A4AC-348516C85482}" destId="{A913B81B-BEB2-40D4-BF92-97BE479B2B2B}" srcOrd="0" destOrd="0" presId="urn:microsoft.com/office/officeart/2008/layout/VerticalCurvedList"/>
    <dgm:cxn modelId="{84792400-9788-4B5B-8753-A728E7C7F6CD}" type="presParOf" srcId="{5087A85D-20D4-4D69-AF24-4A51B49731E5}" destId="{478A6095-38DF-4EA2-8E87-B7762136F870}" srcOrd="5" destOrd="0" presId="urn:microsoft.com/office/officeart/2008/layout/VerticalCurvedList"/>
    <dgm:cxn modelId="{5F74143C-0E88-495C-8C99-765BDDFF6AE2}" type="presParOf" srcId="{5087A85D-20D4-4D69-AF24-4A51B49731E5}" destId="{3CAD69F0-A9C9-42A3-8F13-302E7B07484B}" srcOrd="6" destOrd="0" presId="urn:microsoft.com/office/officeart/2008/layout/VerticalCurvedList"/>
    <dgm:cxn modelId="{A5D69E8B-EC71-45BF-B811-5411BDF97E19}" type="presParOf" srcId="{3CAD69F0-A9C9-42A3-8F13-302E7B07484B}" destId="{672246AB-1279-461D-AC00-71D7F2BD5B02}" srcOrd="0" destOrd="0" presId="urn:microsoft.com/office/officeart/2008/layout/VerticalCurvedList"/>
    <dgm:cxn modelId="{C39D70EE-DC3D-4932-AC78-D17A94FF967E}" type="presParOf" srcId="{5087A85D-20D4-4D69-AF24-4A51B49731E5}" destId="{F33E12DE-B701-4EF3-AF63-3913FB9C2C78}" srcOrd="7" destOrd="0" presId="urn:microsoft.com/office/officeart/2008/layout/VerticalCurvedList"/>
    <dgm:cxn modelId="{7D80538F-0A94-4B2D-B670-34E84BEF2C5A}" type="presParOf" srcId="{5087A85D-20D4-4D69-AF24-4A51B49731E5}" destId="{71C04B54-07BF-4559-A27E-FF0D2EB203EE}" srcOrd="8" destOrd="0" presId="urn:microsoft.com/office/officeart/2008/layout/VerticalCurvedList"/>
    <dgm:cxn modelId="{33A70C78-E540-4435-BA23-B52E3ECAE533}" type="presParOf" srcId="{71C04B54-07BF-4559-A27E-FF0D2EB203EE}" destId="{2B5D6DC6-30FF-4007-86B2-401E180D260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023A22-69C3-4235-91CA-82520704D2D9}">
      <dsp:nvSpPr>
        <dsp:cNvPr id="0" name=""/>
        <dsp:cNvSpPr/>
      </dsp:nvSpPr>
      <dsp:spPr>
        <a:xfrm rot="10800000">
          <a:off x="813380" y="125632"/>
          <a:ext cx="6754777" cy="580816"/>
        </a:xfrm>
        <a:prstGeom prst="homePlate">
          <a:avLst/>
        </a:prstGeom>
        <a:solidFill>
          <a:schemeClr val="bg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76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VE" sz="2600" kern="1200" dirty="0"/>
        </a:p>
      </dsp:txBody>
      <dsp:txXfrm rot="10800000">
        <a:off x="958584" y="125632"/>
        <a:ext cx="6609573" cy="580816"/>
      </dsp:txXfrm>
    </dsp:sp>
    <dsp:sp modelId="{8AB54A03-13C7-4077-98DE-E44ADD4EB692}">
      <dsp:nvSpPr>
        <dsp:cNvPr id="0" name=""/>
        <dsp:cNvSpPr/>
      </dsp:nvSpPr>
      <dsp:spPr>
        <a:xfrm>
          <a:off x="178875" y="49802"/>
          <a:ext cx="1226912" cy="807208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633E3B-BC87-4706-BEE8-8F344D13A185}">
      <dsp:nvSpPr>
        <dsp:cNvPr id="0" name=""/>
        <dsp:cNvSpPr/>
      </dsp:nvSpPr>
      <dsp:spPr>
        <a:xfrm rot="10800000">
          <a:off x="813380" y="1128086"/>
          <a:ext cx="6754777" cy="580816"/>
        </a:xfrm>
        <a:prstGeom prst="homePlate">
          <a:avLst/>
        </a:prstGeom>
        <a:solidFill>
          <a:schemeClr val="bg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76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VE" sz="2600" kern="1200" dirty="0"/>
        </a:p>
      </dsp:txBody>
      <dsp:txXfrm rot="10800000">
        <a:off x="958584" y="1128086"/>
        <a:ext cx="6609573" cy="580816"/>
      </dsp:txXfrm>
    </dsp:sp>
    <dsp:sp modelId="{69F59876-9ACE-4735-BC19-51967830148C}">
      <dsp:nvSpPr>
        <dsp:cNvPr id="0" name=""/>
        <dsp:cNvSpPr/>
      </dsp:nvSpPr>
      <dsp:spPr>
        <a:xfrm>
          <a:off x="322455" y="1006473"/>
          <a:ext cx="836124" cy="806330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1B8D15-9DAC-427D-BB89-56FB7FD6AD22}">
      <dsp:nvSpPr>
        <dsp:cNvPr id="0" name=""/>
        <dsp:cNvSpPr/>
      </dsp:nvSpPr>
      <dsp:spPr>
        <a:xfrm rot="10800000">
          <a:off x="813380" y="2093934"/>
          <a:ext cx="6754777" cy="580816"/>
        </a:xfrm>
        <a:prstGeom prst="homePlate">
          <a:avLst/>
        </a:prstGeom>
        <a:solidFill>
          <a:schemeClr val="bg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76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VE" sz="2600" kern="1200" dirty="0"/>
        </a:p>
      </dsp:txBody>
      <dsp:txXfrm rot="10800000">
        <a:off x="958584" y="2093934"/>
        <a:ext cx="6609573" cy="580816"/>
      </dsp:txXfrm>
    </dsp:sp>
    <dsp:sp modelId="{53285F04-3D30-4826-B854-D47E90058243}">
      <dsp:nvSpPr>
        <dsp:cNvPr id="0" name=""/>
        <dsp:cNvSpPr/>
      </dsp:nvSpPr>
      <dsp:spPr>
        <a:xfrm>
          <a:off x="393916" y="2055404"/>
          <a:ext cx="836793" cy="733997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915331-937C-4FCE-A2E7-1114E9F62BB0}">
      <dsp:nvSpPr>
        <dsp:cNvPr id="0" name=""/>
        <dsp:cNvSpPr/>
      </dsp:nvSpPr>
      <dsp:spPr>
        <a:xfrm rot="10800000">
          <a:off x="813380" y="3032603"/>
          <a:ext cx="6754777" cy="580816"/>
        </a:xfrm>
        <a:prstGeom prst="homePlate">
          <a:avLst/>
        </a:prstGeom>
        <a:solidFill>
          <a:schemeClr val="bg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76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VE" sz="2600" kern="1200" dirty="0"/>
        </a:p>
      </dsp:txBody>
      <dsp:txXfrm rot="10800000">
        <a:off x="958584" y="3032603"/>
        <a:ext cx="6609573" cy="580816"/>
      </dsp:txXfrm>
    </dsp:sp>
    <dsp:sp modelId="{B3C9D9AF-F70E-487C-909F-05769E66BD9F}">
      <dsp:nvSpPr>
        <dsp:cNvPr id="0" name=""/>
        <dsp:cNvSpPr/>
      </dsp:nvSpPr>
      <dsp:spPr>
        <a:xfrm>
          <a:off x="250667" y="2956072"/>
          <a:ext cx="1123291" cy="751972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0C226B-243D-460A-B47B-C192251ED552}">
      <dsp:nvSpPr>
        <dsp:cNvPr id="0" name=""/>
        <dsp:cNvSpPr/>
      </dsp:nvSpPr>
      <dsp:spPr>
        <a:xfrm rot="10800000">
          <a:off x="813380" y="3990526"/>
          <a:ext cx="6754777" cy="580816"/>
        </a:xfrm>
        <a:prstGeom prst="homePlate">
          <a:avLst/>
        </a:prstGeom>
        <a:solidFill>
          <a:schemeClr val="bg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76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VE" sz="2600" kern="1200" dirty="0"/>
        </a:p>
      </dsp:txBody>
      <dsp:txXfrm rot="10800000">
        <a:off x="958584" y="3990526"/>
        <a:ext cx="6609573" cy="580816"/>
      </dsp:txXfrm>
    </dsp:sp>
    <dsp:sp modelId="{10F97F79-8D3D-4E8F-B475-92BBFEF676A0}">
      <dsp:nvSpPr>
        <dsp:cNvPr id="0" name=""/>
        <dsp:cNvSpPr/>
      </dsp:nvSpPr>
      <dsp:spPr>
        <a:xfrm>
          <a:off x="377764" y="3885381"/>
          <a:ext cx="829123" cy="772504"/>
        </a:xfrm>
        <a:prstGeom prst="ellipse">
          <a:avLst/>
        </a:prstGeom>
        <a:blipFill rotWithShape="1">
          <a:blip xmlns:r="http://schemas.openxmlformats.org/officeDocument/2006/relationships" r:embed="rId5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2A287-00C0-4C84-A424-E8DCC55C726B}" type="datetimeFigureOut">
              <a:rPr lang="es-VE" smtClean="0"/>
              <a:pPr/>
              <a:t>07-06-2014</a:t>
            </a:fld>
            <a:endParaRPr lang="es-V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D5C38-F384-486A-8CE2-F72E60FBFECA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43175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 smtClean="0"/>
          </a:p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D5C38-F384-486A-8CE2-F72E60FBFECA}" type="slidenum">
              <a:rPr lang="es-VE" smtClean="0"/>
              <a:pPr/>
              <a:t>2</a:t>
            </a:fld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1423964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D5C38-F384-486A-8CE2-F72E60FBFECA}" type="slidenum">
              <a:rPr lang="es-VE" smtClean="0"/>
              <a:pPr/>
              <a:t>4</a:t>
            </a:fld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2530401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 smtClean="0"/>
          </a:p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D5C38-F384-486A-8CE2-F72E60FBFECA}" type="slidenum">
              <a:rPr lang="es-VE" smtClean="0"/>
              <a:pPr/>
              <a:t>12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590274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D5C38-F384-486A-8CE2-F72E60FBFECA}" type="slidenum">
              <a:rPr lang="es-VE" smtClean="0"/>
              <a:pPr/>
              <a:t>15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312384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43CC0C-CF5B-45C7-BD52-53D9647B9D1F}" type="datetimeFigureOut">
              <a:rPr lang="es-VE" smtClean="0"/>
              <a:pPr>
                <a:defRPr/>
              </a:pPr>
              <a:t>07-06-2014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AF48C1-4F2D-4A6E-BABD-4E32F786C243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865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1C7069-78AC-482B-9F92-CA59534F1453}" type="datetimeFigureOut">
              <a:rPr lang="es-VE" smtClean="0"/>
              <a:pPr>
                <a:defRPr/>
              </a:pPr>
              <a:t>07-06-2014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84EBE4-FD5E-44E6-B1C1-46B19EE8EED1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6637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94CC6D-CA0B-4C8F-9AB2-B8DBF0E475E9}" type="datetimeFigureOut">
              <a:rPr lang="es-VE" smtClean="0"/>
              <a:pPr>
                <a:defRPr/>
              </a:pPr>
              <a:t>07-06-2014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93A07-0240-423C-B87D-DDC53513460B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992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271E0C-BBCC-4EB7-AA05-6E7C3DF785CC}" type="datetimeFigureOut">
              <a:rPr lang="es-VE" smtClean="0"/>
              <a:pPr>
                <a:defRPr/>
              </a:pPr>
              <a:t>07-06-2014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A9712-F857-47F6-9026-D2D3B608E915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585852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E88B04-0D57-4BF4-B28B-866BAFB871DF}" type="datetimeFigureOut">
              <a:rPr lang="es-VE" smtClean="0"/>
              <a:pPr>
                <a:defRPr/>
              </a:pPr>
              <a:t>07-06-2014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D57B5A-17E9-49D7-A755-DD7B7E0E69CA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273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894172-8215-447B-9313-B514F9C3F89F}" type="datetimeFigureOut">
              <a:rPr lang="es-VE" smtClean="0"/>
              <a:pPr>
                <a:defRPr/>
              </a:pPr>
              <a:t>07-06-2014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C181F-AB32-4C76-AA9E-6F519E8E558F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823980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DF264C-68F2-47E0-B0FC-FBC4C211B8C7}" type="datetimeFigureOut">
              <a:rPr lang="es-VE" smtClean="0"/>
              <a:pPr>
                <a:defRPr/>
              </a:pPr>
              <a:t>07-06-2014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D9FF60-3CDF-471B-AF2B-8B6E49ACB98E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847921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D2DE9D-4032-463B-9344-6AAC3C2F138A}" type="datetimeFigureOut">
              <a:rPr lang="es-VE" smtClean="0"/>
              <a:pPr>
                <a:defRPr/>
              </a:pPr>
              <a:t>07-06-2014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662AEF-BF75-4DA3-8A06-F5D802197E1E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8411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D7A186-1260-4BCF-83D7-7D4F82E1D21D}" type="datetimeFigureOut">
              <a:rPr lang="es-VE" smtClean="0"/>
              <a:pPr>
                <a:defRPr/>
              </a:pPr>
              <a:t>07-06-2014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AADB9-7A51-4B1F-91D0-00883B9C2B09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410950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643CCEC-DE7D-4CE4-BDEA-9A4912FCD7AC}" type="datetimeFigureOut">
              <a:rPr lang="es-VE" smtClean="0"/>
              <a:pPr>
                <a:defRPr/>
              </a:pPr>
              <a:t>07-06-2014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97757C4-3927-40CB-82F0-AAE206CD3997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47881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EE342F-17C0-477B-BA37-6DCEF66FD321}" type="datetimeFigureOut">
              <a:rPr lang="es-VE" smtClean="0"/>
              <a:pPr>
                <a:defRPr/>
              </a:pPr>
              <a:t>07-06-2014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0FA099-FECE-4D84-81E0-7FFF14DCD6B4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499799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9D2DE9D-4032-463B-9344-6AAC3C2F138A}" type="datetimeFigureOut">
              <a:rPr lang="es-VE" smtClean="0"/>
              <a:pPr>
                <a:defRPr/>
              </a:pPr>
              <a:t>07-06-2014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9662AEF-BF75-4DA3-8A06-F5D802197E1E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387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gif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2.jpeg"/><Relationship Id="rId5" Type="http://schemas.openxmlformats.org/officeDocument/2006/relationships/image" Target="../media/image16.jpeg"/><Relationship Id="rId10" Type="http://schemas.openxmlformats.org/officeDocument/2006/relationships/image" Target="../media/image21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4509120"/>
            <a:ext cx="8424936" cy="864096"/>
          </a:xfrm>
        </p:spPr>
        <p:txBody>
          <a:bodyPr>
            <a:noAutofit/>
          </a:bodyPr>
          <a:lstStyle/>
          <a:p>
            <a:pPr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s-VE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es-VE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es-VE" sz="27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Integración de los Informes de las Obras</a:t>
            </a:r>
            <a:br>
              <a:rPr lang="es-VE" sz="27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endParaRPr lang="es-ES" sz="27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pic>
        <p:nvPicPr>
          <p:cNvPr id="7173" name="4 Imagen" descr="Copia (2) de logo_cerpe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229200"/>
            <a:ext cx="1512168" cy="110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logojesuitas-3c96a76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61717"/>
            <a:ext cx="1547664" cy="886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adroTexto 2"/>
          <p:cNvSpPr txBox="1"/>
          <p:nvPr/>
        </p:nvSpPr>
        <p:spPr>
          <a:xfrm>
            <a:off x="683568" y="1723633"/>
            <a:ext cx="7992888" cy="45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s-ES" sz="2800" b="1" spc="-5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Seguimiento de las Asambleas de Educación </a:t>
            </a:r>
            <a:r>
              <a:rPr lang="es-ES" sz="2800" b="1" spc="-5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endParaRPr lang="es-VE" sz="2800" b="1" spc="-5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683568" y="2397534"/>
            <a:ext cx="7920880" cy="2120168"/>
          </a:xfrm>
          <a:prstGeom prst="roundRect">
            <a:avLst/>
          </a:prstGeom>
          <a:solidFill>
            <a:schemeClr val="accent2">
              <a:lumMod val="50000"/>
            </a:schemeClr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350" lvl="1" algn="ctr">
              <a:lnSpc>
                <a:spcPct val="85000"/>
              </a:lnSpc>
              <a:spcBef>
                <a:spcPts val="400"/>
              </a:spcBef>
              <a:buSzPct val="68000"/>
            </a:pPr>
            <a:r>
              <a:rPr lang="es-ES" sz="2400" b="1" spc="-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“Nuestra Misión Educadora en la Venezuela de Hoy” </a:t>
            </a:r>
            <a:r>
              <a:rPr lang="es-ES" sz="2400" b="1" spc="-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</a:t>
            </a:r>
            <a:endParaRPr lang="es-VE" sz="2400" b="1" spc="-2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350" lvl="1" algn="ctr">
              <a:lnSpc>
                <a:spcPct val="85000"/>
              </a:lnSpc>
              <a:spcBef>
                <a:spcPts val="400"/>
              </a:spcBef>
              <a:buSzPct val="68000"/>
            </a:pPr>
            <a:r>
              <a:rPr lang="es-V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“La </a:t>
            </a:r>
            <a:r>
              <a:rPr lang="es-VE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las </a:t>
            </a:r>
            <a:r>
              <a:rPr lang="es-V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Obras </a:t>
            </a:r>
            <a:r>
              <a:rPr lang="es-VE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Clave de Pastoral</a:t>
            </a:r>
            <a:r>
              <a:rPr lang="es-V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 2012</a:t>
            </a:r>
          </a:p>
          <a:p>
            <a:pPr marL="6350" lvl="1" algn="ctr">
              <a:lnSpc>
                <a:spcPct val="85000"/>
              </a:lnSpc>
              <a:spcBef>
                <a:spcPts val="400"/>
              </a:spcBef>
              <a:buSzPct val="68000"/>
            </a:pPr>
            <a:r>
              <a:rPr lang="es-ES" sz="2400" b="1" kern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“La </a:t>
            </a:r>
            <a:r>
              <a:rPr lang="es-ES" sz="2400" b="1" kern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Pastoral desde nuestra Identidad </a:t>
            </a:r>
            <a:r>
              <a:rPr lang="es-ES" sz="2400" b="1" kern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Misión”  2011</a:t>
            </a:r>
            <a:endParaRPr lang="es-VE" sz="2400" b="1" kern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350" lvl="1" algn="ctr">
              <a:lnSpc>
                <a:spcPct val="85000"/>
              </a:lnSpc>
              <a:spcBef>
                <a:spcPts val="400"/>
              </a:spcBef>
              <a:buSzPct val="68000"/>
            </a:pPr>
            <a:r>
              <a:rPr lang="es-V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“La Formación del Personal en Identidad y Misión” 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508259" y="548680"/>
            <a:ext cx="8240205" cy="55399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 smtClean="0">
                <a:solidFill>
                  <a:schemeClr val="bg1"/>
                </a:solidFill>
              </a:rPr>
              <a:t>Resultados: Mejora de la Calidad</a:t>
            </a:r>
            <a:endParaRPr lang="es-VE" sz="3000" b="1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508259" y="3706068"/>
            <a:ext cx="184731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endParaRPr lang="es-ES" sz="2400" dirty="0"/>
          </a:p>
          <a:p>
            <a:pPr>
              <a:spcBef>
                <a:spcPts val="1200"/>
              </a:spcBef>
            </a:pPr>
            <a:endParaRPr lang="es-ES" sz="2400" dirty="0" smtClean="0"/>
          </a:p>
          <a:p>
            <a:pPr>
              <a:spcBef>
                <a:spcPts val="1200"/>
              </a:spcBef>
            </a:pPr>
            <a:endParaRPr lang="es-VE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146045263"/>
              </p:ext>
            </p:extLst>
          </p:nvPr>
        </p:nvGraphicFramePr>
        <p:xfrm>
          <a:off x="483726" y="1268760"/>
          <a:ext cx="8336745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lecha derecha 5"/>
          <p:cNvSpPr/>
          <p:nvPr/>
        </p:nvSpPr>
        <p:spPr>
          <a:xfrm>
            <a:off x="755575" y="1772816"/>
            <a:ext cx="443059" cy="484632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 dirty="0"/>
          </a:p>
        </p:txBody>
      </p:sp>
      <p:sp>
        <p:nvSpPr>
          <p:cNvPr id="7" name="Flecha derecha 6"/>
          <p:cNvSpPr/>
          <p:nvPr/>
        </p:nvSpPr>
        <p:spPr>
          <a:xfrm>
            <a:off x="1204040" y="3034693"/>
            <a:ext cx="488804" cy="484632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 dirty="0"/>
          </a:p>
        </p:txBody>
      </p:sp>
      <p:sp>
        <p:nvSpPr>
          <p:cNvPr id="8" name="Flecha derecha 7"/>
          <p:cNvSpPr/>
          <p:nvPr/>
        </p:nvSpPr>
        <p:spPr>
          <a:xfrm>
            <a:off x="1202677" y="4171638"/>
            <a:ext cx="490167" cy="484632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 dirty="0"/>
          </a:p>
        </p:txBody>
      </p:sp>
      <p:sp>
        <p:nvSpPr>
          <p:cNvPr id="9" name="Flecha derecha 8"/>
          <p:cNvSpPr/>
          <p:nvPr/>
        </p:nvSpPr>
        <p:spPr>
          <a:xfrm>
            <a:off x="755575" y="5326408"/>
            <a:ext cx="443059" cy="484632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15229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23700" y="164480"/>
            <a:ext cx="8784976" cy="52322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bg1"/>
                </a:solidFill>
                <a:latin typeface="+mn-lt"/>
              </a:rPr>
              <a:t>Estrategias para la mejora de la formación en las 4 Cs</a:t>
            </a:r>
            <a:endParaRPr lang="es-VE" sz="2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23528" y="3706068"/>
            <a:ext cx="184731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endParaRPr lang="es-ES" sz="2400" dirty="0"/>
          </a:p>
          <a:p>
            <a:pPr>
              <a:spcBef>
                <a:spcPts val="1200"/>
              </a:spcBef>
            </a:pPr>
            <a:endParaRPr lang="es-ES" sz="2400" dirty="0" smtClean="0"/>
          </a:p>
          <a:p>
            <a:pPr>
              <a:spcBef>
                <a:spcPts val="1200"/>
              </a:spcBef>
            </a:pPr>
            <a:endParaRPr lang="es-VE" dirty="0"/>
          </a:p>
        </p:txBody>
      </p:sp>
      <p:grpSp>
        <p:nvGrpSpPr>
          <p:cNvPr id="10" name="Grupo 9"/>
          <p:cNvGrpSpPr/>
          <p:nvPr/>
        </p:nvGrpSpPr>
        <p:grpSpPr>
          <a:xfrm>
            <a:off x="154872" y="824777"/>
            <a:ext cx="8784976" cy="1322162"/>
            <a:chOff x="0" y="0"/>
            <a:chExt cx="8784976" cy="1322162"/>
          </a:xfrm>
        </p:grpSpPr>
        <p:sp>
          <p:nvSpPr>
            <p:cNvPr id="11" name="Rectángulo redondeado 10"/>
            <p:cNvSpPr/>
            <p:nvPr/>
          </p:nvSpPr>
          <p:spPr>
            <a:xfrm>
              <a:off x="0" y="0"/>
              <a:ext cx="8784976" cy="1322162"/>
            </a:xfrm>
            <a:prstGeom prst="roundRect">
              <a:avLst>
                <a:gd name="adj" fmla="val 10000"/>
              </a:avLst>
            </a:prstGeom>
            <a:solidFill>
              <a:srgbClr val="EAF1F6"/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ángulo 11"/>
            <p:cNvSpPr/>
            <p:nvPr/>
          </p:nvSpPr>
          <p:spPr>
            <a:xfrm>
              <a:off x="1889211" y="0"/>
              <a:ext cx="6895764" cy="13221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l" defTabSz="889000">
                <a:lnSpc>
                  <a:spcPts val="2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s-VE" sz="1900" b="1" kern="1200" dirty="0" err="1" smtClean="0">
                  <a:solidFill>
                    <a:schemeClr val="accent2">
                      <a:lumMod val="50000"/>
                    </a:schemeClr>
                  </a:solidFill>
                </a:rPr>
                <a:t>Curriculum</a:t>
              </a:r>
              <a:r>
                <a:rPr lang="es-VE" sz="1900" b="1" kern="1200" dirty="0" smtClean="0">
                  <a:solidFill>
                    <a:schemeClr val="accent2">
                      <a:lumMod val="50000"/>
                    </a:schemeClr>
                  </a:solidFill>
                </a:rPr>
                <a:t> contextualizado. Énfasis en competencias actitudinales, habilidades sociales, valores, sensibilización ante la realidad. Proyectos de aprendizaje y experiencias de trabajo social. Gestión integrada: pastoral – académica – orientación… Formación en la identidad institucional. </a:t>
              </a:r>
              <a:endParaRPr lang="es-VE" sz="1900" b="1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7" name="CuadroTexto 6"/>
          <p:cNvSpPr txBox="1"/>
          <p:nvPr/>
        </p:nvSpPr>
        <p:spPr>
          <a:xfrm>
            <a:off x="235921" y="744784"/>
            <a:ext cx="172819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s-ES" sz="22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Consciente</a:t>
            </a:r>
            <a:endParaRPr lang="es-VE" sz="2200" b="1" i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235921" y="1133753"/>
            <a:ext cx="1699383" cy="958493"/>
          </a:xfrm>
          <a:prstGeom prst="roundRect">
            <a:avLst>
              <a:gd name="adj" fmla="val 10000"/>
            </a:avLst>
          </a:prstGeom>
          <a:blipFill rotWithShape="1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4" name="Grupo 13"/>
          <p:cNvGrpSpPr/>
          <p:nvPr/>
        </p:nvGrpSpPr>
        <p:grpSpPr>
          <a:xfrm>
            <a:off x="116282" y="2251901"/>
            <a:ext cx="8801737" cy="1449029"/>
            <a:chOff x="0" y="1440165"/>
            <a:chExt cx="8801737" cy="1378414"/>
          </a:xfrm>
        </p:grpSpPr>
        <p:sp>
          <p:nvSpPr>
            <p:cNvPr id="15" name="Rectángulo redondeado 14"/>
            <p:cNvSpPr/>
            <p:nvPr/>
          </p:nvSpPr>
          <p:spPr>
            <a:xfrm>
              <a:off x="0" y="1440165"/>
              <a:ext cx="8784976" cy="1322162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tángulo 15"/>
            <p:cNvSpPr/>
            <p:nvPr/>
          </p:nvSpPr>
          <p:spPr>
            <a:xfrm>
              <a:off x="1948019" y="1496417"/>
              <a:ext cx="6853718" cy="13221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l" defTabSz="889000">
                <a:lnSpc>
                  <a:spcPts val="2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s-ES" sz="1900" b="1" kern="12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Curriculum</a:t>
              </a:r>
              <a:r>
                <a:rPr lang="es-ES" sz="1900" b="1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actualizado y por competencias. Énfasis en el aprender a aprender. Equilibrio teoría-práctica. Mayor seguimiento y reforzamiento académico. Cambios en la evaluación. Formación para “transformar” las prácticas docentes. Mejoras en dotación. </a:t>
              </a:r>
              <a:r>
                <a:rPr lang="es-ES" sz="1900" b="1" kern="1200" spc="40" baseline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Relaciones con empresas. Programas académicos especiales.</a:t>
              </a:r>
              <a:endParaRPr lang="es-VE" sz="1900" b="1" kern="1200" spc="40" baseline="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17" name="CuadroTexto 16"/>
          <p:cNvSpPr txBox="1"/>
          <p:nvPr/>
        </p:nvSpPr>
        <p:spPr>
          <a:xfrm>
            <a:off x="331912" y="2242655"/>
            <a:ext cx="172819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0"/>
              </a:spcAft>
            </a:pPr>
            <a:r>
              <a:rPr lang="es-ES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Competente</a:t>
            </a:r>
            <a:endParaRPr lang="es-VE" sz="2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415893" y="2716034"/>
            <a:ext cx="1411359" cy="858971"/>
          </a:xfrm>
          <a:prstGeom prst="roundRect">
            <a:avLst>
              <a:gd name="adj" fmla="val 10000"/>
            </a:avLst>
          </a:prstGeom>
          <a:blipFill rotWithShape="1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4" name="Grupo 23"/>
          <p:cNvGrpSpPr/>
          <p:nvPr/>
        </p:nvGrpSpPr>
        <p:grpSpPr>
          <a:xfrm>
            <a:off x="98572" y="5361383"/>
            <a:ext cx="8827813" cy="1352935"/>
            <a:chOff x="0" y="4366469"/>
            <a:chExt cx="8784976" cy="1322162"/>
          </a:xfrm>
        </p:grpSpPr>
        <p:sp>
          <p:nvSpPr>
            <p:cNvPr id="25" name="Rectángulo redondeado 24"/>
            <p:cNvSpPr/>
            <p:nvPr/>
          </p:nvSpPr>
          <p:spPr>
            <a:xfrm>
              <a:off x="0" y="4366469"/>
              <a:ext cx="8784976" cy="1322162"/>
            </a:xfrm>
            <a:prstGeom prst="roundRect">
              <a:avLst>
                <a:gd name="adj" fmla="val 10000"/>
              </a:avLst>
            </a:prstGeom>
            <a:solidFill>
              <a:srgbClr val="DAEEE1"/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ectángulo 25"/>
            <p:cNvSpPr/>
            <p:nvPr/>
          </p:nvSpPr>
          <p:spPr>
            <a:xfrm>
              <a:off x="1905939" y="4366469"/>
              <a:ext cx="6787333" cy="13221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marR="0" lvl="0" indent="0" algn="l" defTabSz="889000" eaLnBrk="1" fontAlgn="auto" latinLnBrk="0" hangingPunct="1">
                <a:lnSpc>
                  <a:spcPts val="2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VE" sz="1900" b="1" kern="1200" dirty="0" smtClean="0">
                  <a:solidFill>
                    <a:schemeClr val="accent6">
                      <a:lumMod val="50000"/>
                    </a:schemeClr>
                  </a:solidFill>
                </a:rPr>
                <a:t>Educación contextualizada testimonio de la identidad y misión. Actividades académicas/extra-académicas que fomentan el compromiso y la ética. Servicio comunitario/voluntariado y participación de alumnos en la gestión. Pastoral juvenil y con el personal. Oferta de EE.EE.  Profundización de la vocación docente.</a:t>
              </a:r>
              <a:endParaRPr lang="es-VE" sz="1900" b="1" kern="1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27" name="Rectángulo redondeado 26"/>
          <p:cNvSpPr/>
          <p:nvPr/>
        </p:nvSpPr>
        <p:spPr>
          <a:xfrm>
            <a:off x="193915" y="5600337"/>
            <a:ext cx="1699383" cy="1057730"/>
          </a:xfrm>
          <a:prstGeom prst="roundRect">
            <a:avLst>
              <a:gd name="adj" fmla="val 10000"/>
            </a:avLst>
          </a:prstGeom>
          <a:blipFill rotWithShape="1">
            <a:blip r:embed="rId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" name="CuadroTexto 27"/>
          <p:cNvSpPr txBox="1"/>
          <p:nvPr/>
        </p:nvSpPr>
        <p:spPr>
          <a:xfrm>
            <a:off x="27110" y="5287707"/>
            <a:ext cx="20329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s-ES" sz="22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Comprometida</a:t>
            </a:r>
            <a:endParaRPr lang="es-VE" sz="2200" b="1" i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pSp>
        <p:nvGrpSpPr>
          <p:cNvPr id="29" name="Grupo 28"/>
          <p:cNvGrpSpPr/>
          <p:nvPr/>
        </p:nvGrpSpPr>
        <p:grpSpPr>
          <a:xfrm>
            <a:off x="123699" y="3796646"/>
            <a:ext cx="8802686" cy="1418292"/>
            <a:chOff x="0" y="2908757"/>
            <a:chExt cx="8784976" cy="1322162"/>
          </a:xfrm>
        </p:grpSpPr>
        <p:sp>
          <p:nvSpPr>
            <p:cNvPr id="30" name="Rectángulo redondeado 29"/>
            <p:cNvSpPr/>
            <p:nvPr/>
          </p:nvSpPr>
          <p:spPr>
            <a:xfrm>
              <a:off x="0" y="2908757"/>
              <a:ext cx="8784976" cy="1322162"/>
            </a:xfrm>
            <a:prstGeom prst="roundRect">
              <a:avLst>
                <a:gd name="adj" fmla="val 10000"/>
              </a:avLst>
            </a:prstGeom>
            <a:solidFill>
              <a:srgbClr val="EDEDEF"/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ectángulo 30"/>
            <p:cNvSpPr/>
            <p:nvPr/>
          </p:nvSpPr>
          <p:spPr>
            <a:xfrm>
              <a:off x="1889211" y="2908757"/>
              <a:ext cx="6752264" cy="13221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l" defTabSz="889000">
                <a:lnSpc>
                  <a:spcPts val="2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s-ES" sz="1900" b="1" kern="1200" dirty="0" smtClean="0">
                  <a:solidFill>
                    <a:srgbClr val="36174D"/>
                  </a:solidFill>
                </a:rPr>
                <a:t>Educación inclusiva. Experiencias de formación comunitaria, </a:t>
              </a:r>
              <a:r>
                <a:rPr lang="es-ES" sz="1900" b="1" kern="1200" spc="-30" dirty="0" smtClean="0">
                  <a:solidFill>
                    <a:srgbClr val="36174D"/>
                  </a:solidFill>
                </a:rPr>
                <a:t>servicio y misión. Educación en la Fe, valores y liderazgo. Campañas </a:t>
              </a:r>
              <a:r>
                <a:rPr lang="es-ES" sz="1900" b="1" kern="1200" dirty="0" smtClean="0">
                  <a:solidFill>
                    <a:srgbClr val="36174D"/>
                  </a:solidFill>
                </a:rPr>
                <a:t>de solidaridad. Énfasis en la calidad de la convivencia estudiantil y la pastoral juvenil. Formación y acompañamiento humano-espiritual de los educadores.  Programas con comunidades. RSU.</a:t>
              </a:r>
              <a:endParaRPr lang="es-VE" sz="1900" b="1" kern="1200" dirty="0">
                <a:solidFill>
                  <a:srgbClr val="36174D"/>
                </a:solidFill>
              </a:endParaRPr>
            </a:p>
          </p:txBody>
        </p:sp>
      </p:grpSp>
      <p:sp>
        <p:nvSpPr>
          <p:cNvPr id="32" name="Rectángulo redondeado 31"/>
          <p:cNvSpPr/>
          <p:nvPr/>
        </p:nvSpPr>
        <p:spPr>
          <a:xfrm>
            <a:off x="193915" y="4109924"/>
            <a:ext cx="1699383" cy="958483"/>
          </a:xfrm>
          <a:prstGeom prst="roundRect">
            <a:avLst>
              <a:gd name="adj" fmla="val 10000"/>
            </a:avLst>
          </a:prstGeom>
          <a:blipFill rotWithShape="1">
            <a:blip r:embed="rId5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4" name="CuadroTexto 33"/>
          <p:cNvSpPr txBox="1"/>
          <p:nvPr/>
        </p:nvSpPr>
        <p:spPr>
          <a:xfrm>
            <a:off x="184913" y="3731296"/>
            <a:ext cx="172819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s-ES" sz="2200" b="1" i="1" dirty="0" smtClean="0">
                <a:solidFill>
                  <a:srgbClr val="3617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Compasiva</a:t>
            </a:r>
            <a:endParaRPr lang="es-VE" sz="2200" b="1" i="1" dirty="0">
              <a:solidFill>
                <a:srgbClr val="3617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145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7" grpId="0"/>
      <p:bldP spid="28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 idx="4294967295"/>
          </p:nvPr>
        </p:nvSpPr>
        <p:spPr>
          <a:xfrm>
            <a:off x="0" y="178451"/>
            <a:ext cx="9001125" cy="563562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VE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Asambleas 2010-2011-2012: Siete Retos para las obras</a:t>
            </a:r>
            <a:endParaRPr lang="es-VE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995936" y="790780"/>
            <a:ext cx="5148064" cy="5468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25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 </a:t>
            </a:r>
            <a:endParaRPr lang="es-ES" sz="2200" dirty="0" smtClean="0">
              <a:solidFill>
                <a:schemeClr val="tx1"/>
              </a:solidFill>
            </a:endParaRPr>
          </a:p>
          <a:p>
            <a:pPr marL="82550" indent="-82550" fontAlgn="auto">
              <a:spcBef>
                <a:spcPts val="100"/>
              </a:spcBef>
              <a:spcAft>
                <a:spcPts val="100"/>
              </a:spcAft>
              <a:defRPr/>
            </a:pPr>
            <a:r>
              <a:rPr lang="es-VE" sz="2200" spc="-80" dirty="0" smtClean="0">
                <a:solidFill>
                  <a:schemeClr val="tx1"/>
                </a:solidFill>
              </a:rPr>
              <a:t>1. Promover una “</a:t>
            </a:r>
            <a:r>
              <a:rPr lang="es-VE" sz="2200" b="1" spc="-80" dirty="0" smtClean="0">
                <a:solidFill>
                  <a:schemeClr val="tx1"/>
                </a:solidFill>
              </a:rPr>
              <a:t>gestión en clave de pastoral</a:t>
            </a:r>
            <a:r>
              <a:rPr lang="es-VE" sz="2200" spc="-80" dirty="0" smtClean="0">
                <a:solidFill>
                  <a:schemeClr val="tx1"/>
                </a:solidFill>
              </a:rPr>
              <a:t>” </a:t>
            </a:r>
          </a:p>
          <a:p>
            <a:pPr marL="82550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4229" y="1166268"/>
            <a:ext cx="3491879" cy="212365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2200" dirty="0" smtClean="0"/>
              <a:t>Se reflexionó sobre las fortalezas y debilidades en la </a:t>
            </a:r>
            <a:r>
              <a:rPr lang="es-VE" sz="2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del personal</a:t>
            </a:r>
            <a:r>
              <a:rPr lang="es-VE" sz="2200" dirty="0" smtClean="0"/>
              <a:t>, el </a:t>
            </a:r>
            <a:r>
              <a:rPr lang="es-VE" sz="2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trabajo pastoral </a:t>
            </a:r>
            <a:r>
              <a:rPr lang="es-VE" sz="2200" dirty="0" smtClean="0"/>
              <a:t>y la </a:t>
            </a:r>
            <a:r>
              <a:rPr lang="es-VE" sz="2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las obras</a:t>
            </a:r>
            <a:r>
              <a:rPr lang="es-VE" sz="2200" dirty="0" smtClean="0"/>
              <a:t> en relación con la Identidad y Misión  </a:t>
            </a:r>
            <a:endParaRPr lang="es-VE" sz="2200" dirty="0"/>
          </a:p>
        </p:txBody>
      </p:sp>
      <p:sp>
        <p:nvSpPr>
          <p:cNvPr id="11" name="10 Flecha derecha"/>
          <p:cNvSpPr/>
          <p:nvPr/>
        </p:nvSpPr>
        <p:spPr>
          <a:xfrm>
            <a:off x="3531463" y="2660709"/>
            <a:ext cx="432048" cy="1368152"/>
          </a:xfrm>
          <a:prstGeom prst="rightArrow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10" name="9 Rectángulo"/>
          <p:cNvSpPr/>
          <p:nvPr/>
        </p:nvSpPr>
        <p:spPr>
          <a:xfrm>
            <a:off x="3977608" y="2969464"/>
            <a:ext cx="5148064" cy="7506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2550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000" dirty="0" smtClean="0">
              <a:solidFill>
                <a:schemeClr val="tx1"/>
              </a:solidFill>
            </a:endParaRPr>
          </a:p>
          <a:p>
            <a:pPr marL="82550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spc="-50" dirty="0">
                <a:solidFill>
                  <a:schemeClr val="tx1"/>
                </a:solidFill>
              </a:rPr>
              <a:t>4</a:t>
            </a:r>
            <a:r>
              <a:rPr lang="es-ES" sz="2000" spc="-50" dirty="0" smtClean="0">
                <a:solidFill>
                  <a:schemeClr val="tx1"/>
                </a:solidFill>
              </a:rPr>
              <a:t>. </a:t>
            </a:r>
            <a:r>
              <a:rPr lang="es-VE" sz="2200" spc="-50" dirty="0" smtClean="0">
                <a:solidFill>
                  <a:schemeClr val="tx1"/>
                </a:solidFill>
              </a:rPr>
              <a:t>Comprender la lógica del</a:t>
            </a:r>
            <a:r>
              <a:rPr lang="es-VE" sz="2200" b="1" spc="-50" dirty="0" smtClean="0">
                <a:solidFill>
                  <a:schemeClr val="tx1"/>
                </a:solidFill>
              </a:rPr>
              <a:t> mundo de los sujetos</a:t>
            </a:r>
            <a:r>
              <a:rPr lang="es-VE" sz="2200" spc="-50" dirty="0" smtClean="0">
                <a:solidFill>
                  <a:schemeClr val="tx1"/>
                </a:solidFill>
              </a:rPr>
              <a:t> de la acción pastoral.</a:t>
            </a:r>
          </a:p>
          <a:p>
            <a:pPr marL="82550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77608" y="4631117"/>
            <a:ext cx="5148064" cy="8861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25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 </a:t>
            </a:r>
          </a:p>
          <a:p>
            <a:pPr marL="82550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200" spc="-50" dirty="0">
                <a:solidFill>
                  <a:schemeClr val="tx1"/>
                </a:solidFill>
              </a:rPr>
              <a:t>6</a:t>
            </a:r>
            <a:r>
              <a:rPr lang="es-ES" sz="2200" b="1" spc="-50" dirty="0" smtClean="0">
                <a:solidFill>
                  <a:schemeClr val="tx1"/>
                </a:solidFill>
              </a:rPr>
              <a:t>. </a:t>
            </a:r>
            <a:r>
              <a:rPr lang="es-VE" sz="2200" b="1" spc="-50" dirty="0" smtClean="0">
                <a:solidFill>
                  <a:schemeClr val="tx1"/>
                </a:solidFill>
              </a:rPr>
              <a:t>Revisar la pastoral hacia los</a:t>
            </a:r>
            <a:r>
              <a:rPr lang="es-VE" sz="2200" spc="-50" dirty="0" smtClean="0">
                <a:solidFill>
                  <a:schemeClr val="tx1"/>
                </a:solidFill>
              </a:rPr>
              <a:t> </a:t>
            </a:r>
            <a:r>
              <a:rPr lang="es-VE" sz="2200" b="1" spc="-50" dirty="0" smtClean="0">
                <a:solidFill>
                  <a:schemeClr val="tx1"/>
                </a:solidFill>
              </a:rPr>
              <a:t>alumnos</a:t>
            </a:r>
            <a:r>
              <a:rPr lang="es-VE" sz="2200" spc="-50" dirty="0" smtClean="0">
                <a:solidFill>
                  <a:schemeClr val="tx1"/>
                </a:solidFill>
              </a:rPr>
              <a:t> desde las competencias.</a:t>
            </a:r>
            <a:endParaRPr lang="es-VE" sz="2200" dirty="0" smtClean="0">
              <a:solidFill>
                <a:schemeClr val="tx1"/>
              </a:solidFill>
            </a:endParaRPr>
          </a:p>
          <a:p>
            <a:pPr marL="82550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3994220" y="2228097"/>
            <a:ext cx="5148064" cy="6651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2550" fontAlgn="auto">
              <a:spcBef>
                <a:spcPts val="0"/>
              </a:spcBef>
              <a:spcAft>
                <a:spcPts val="0"/>
              </a:spcAft>
              <a:defRPr/>
            </a:pPr>
            <a:endParaRPr lang="es-VE" sz="2200" b="1" dirty="0" smtClean="0">
              <a:solidFill>
                <a:schemeClr val="tx1"/>
              </a:solidFill>
            </a:endParaRPr>
          </a:p>
          <a:p>
            <a:pPr marL="82550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VE" sz="2200" spc="-50" dirty="0" smtClean="0">
                <a:solidFill>
                  <a:schemeClr val="tx1"/>
                </a:solidFill>
              </a:rPr>
              <a:t>3. </a:t>
            </a:r>
            <a:r>
              <a:rPr lang="es-VE" sz="2200" b="1" spc="-50" dirty="0" smtClean="0">
                <a:solidFill>
                  <a:schemeClr val="tx1"/>
                </a:solidFill>
              </a:rPr>
              <a:t>Formar al personal </a:t>
            </a:r>
            <a:r>
              <a:rPr lang="es-VE" sz="2200" spc="-50" dirty="0" smtClean="0">
                <a:solidFill>
                  <a:schemeClr val="tx1"/>
                </a:solidFill>
              </a:rPr>
              <a:t>en identidad y misión con énfasis en lo humano-espiritual. </a:t>
            </a:r>
          </a:p>
          <a:p>
            <a:pPr marL="82550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200" dirty="0" smtClean="0">
              <a:solidFill>
                <a:schemeClr val="tx1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3977608" y="5590507"/>
            <a:ext cx="5148064" cy="5716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25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 </a:t>
            </a:r>
            <a:endParaRPr lang="es-ES" sz="2200" dirty="0" smtClean="0">
              <a:solidFill>
                <a:schemeClr val="tx1"/>
              </a:solidFill>
            </a:endParaRPr>
          </a:p>
          <a:p>
            <a:pPr marL="825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2200" dirty="0">
                <a:solidFill>
                  <a:schemeClr val="tx1"/>
                </a:solidFill>
              </a:rPr>
              <a:t>7</a:t>
            </a:r>
            <a:r>
              <a:rPr lang="es-VE" sz="2200" dirty="0" smtClean="0">
                <a:solidFill>
                  <a:schemeClr val="tx1"/>
                </a:solidFill>
              </a:rPr>
              <a:t>. Trabajar el </a:t>
            </a:r>
            <a:r>
              <a:rPr lang="es-VE" sz="2200" b="1" dirty="0" smtClean="0">
                <a:solidFill>
                  <a:schemeClr val="tx1"/>
                </a:solidFill>
              </a:rPr>
              <a:t>discernimiento vocacional</a:t>
            </a:r>
            <a:r>
              <a:rPr lang="es-VE" sz="2200" dirty="0" smtClean="0">
                <a:solidFill>
                  <a:schemeClr val="tx1"/>
                </a:solidFill>
              </a:rPr>
              <a:t>.  </a:t>
            </a:r>
          </a:p>
          <a:p>
            <a:pPr marL="82550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8331" y="3429000"/>
            <a:ext cx="3491880" cy="1785104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2200" dirty="0" smtClean="0"/>
              <a:t>Se identificaron </a:t>
            </a:r>
            <a:r>
              <a:rPr lang="es-VE" sz="2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retos y líneas de trabajo </a:t>
            </a:r>
            <a:r>
              <a:rPr lang="es-VE" sz="2200" dirty="0" smtClean="0"/>
              <a:t> que orienten decisiones y acciones para avanzar hacia estados deseables.  </a:t>
            </a:r>
            <a:endParaRPr lang="es-VE" sz="2200" dirty="0"/>
          </a:p>
        </p:txBody>
      </p:sp>
      <p:sp>
        <p:nvSpPr>
          <p:cNvPr id="15" name="8 Rectángulo"/>
          <p:cNvSpPr/>
          <p:nvPr/>
        </p:nvSpPr>
        <p:spPr>
          <a:xfrm>
            <a:off x="3995936" y="1409864"/>
            <a:ext cx="5148064" cy="7418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25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200" dirty="0" smtClean="0">
                <a:solidFill>
                  <a:schemeClr val="tx1"/>
                </a:solidFill>
              </a:rPr>
              <a:t> </a:t>
            </a:r>
          </a:p>
          <a:p>
            <a:pPr marL="82550" indent="-82550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VE" sz="2200" spc="-50" dirty="0" smtClean="0">
                <a:solidFill>
                  <a:schemeClr val="tx1"/>
                </a:solidFill>
              </a:rPr>
              <a:t> 2. Incorporar </a:t>
            </a:r>
            <a:r>
              <a:rPr lang="es-VE" sz="2200" b="1" spc="-50" dirty="0" smtClean="0">
                <a:solidFill>
                  <a:schemeClr val="tx1"/>
                </a:solidFill>
              </a:rPr>
              <a:t>la pastoral </a:t>
            </a:r>
            <a:r>
              <a:rPr lang="es-VE" sz="2200" spc="-50" dirty="0" smtClean="0">
                <a:solidFill>
                  <a:schemeClr val="tx1"/>
                </a:solidFill>
              </a:rPr>
              <a:t>como dimensión</a:t>
            </a:r>
            <a:r>
              <a:rPr lang="es-VE" sz="2200" b="1" spc="-50" dirty="0" smtClean="0">
                <a:solidFill>
                  <a:schemeClr val="tx1"/>
                </a:solidFill>
              </a:rPr>
              <a:t> </a:t>
            </a:r>
            <a:r>
              <a:rPr lang="es-VE" sz="2200" spc="-50" dirty="0" smtClean="0">
                <a:solidFill>
                  <a:schemeClr val="tx1"/>
                </a:solidFill>
              </a:rPr>
              <a:t>de la</a:t>
            </a:r>
            <a:r>
              <a:rPr lang="es-VE" sz="2200" b="1" spc="-50" dirty="0" smtClean="0">
                <a:solidFill>
                  <a:schemeClr val="tx1"/>
                </a:solidFill>
              </a:rPr>
              <a:t> cultura y  gestión.</a:t>
            </a:r>
            <a:r>
              <a:rPr lang="es-VE" sz="2200" spc="-50" dirty="0" smtClean="0">
                <a:solidFill>
                  <a:schemeClr val="tx1"/>
                </a:solidFill>
              </a:rPr>
              <a:t> </a:t>
            </a:r>
          </a:p>
          <a:p>
            <a:pPr marL="82550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16" name="8 Rectángulo"/>
          <p:cNvSpPr/>
          <p:nvPr/>
        </p:nvSpPr>
        <p:spPr>
          <a:xfrm>
            <a:off x="3977608" y="3805386"/>
            <a:ext cx="5148064" cy="7524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25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 </a:t>
            </a:r>
            <a:endParaRPr lang="es-ES" sz="2200" dirty="0" smtClean="0">
              <a:solidFill>
                <a:schemeClr val="tx1"/>
              </a:solidFill>
            </a:endParaRPr>
          </a:p>
          <a:p>
            <a:pPr marL="82550" indent="-82550" fontAlgn="auto">
              <a:lnSpc>
                <a:spcPts val="2500"/>
              </a:lnSpc>
              <a:spcBef>
                <a:spcPts val="100"/>
              </a:spcBef>
              <a:spcAft>
                <a:spcPts val="100"/>
              </a:spcAft>
              <a:defRPr/>
            </a:pPr>
            <a:r>
              <a:rPr lang="es-VE" sz="2200" spc="-50" dirty="0" smtClean="0">
                <a:solidFill>
                  <a:schemeClr val="tx1"/>
                </a:solidFill>
              </a:rPr>
              <a:t> 5. Construir una </a:t>
            </a:r>
            <a:r>
              <a:rPr lang="es-VE" sz="2200" b="1" spc="-50" dirty="0">
                <a:solidFill>
                  <a:schemeClr val="tx1"/>
                </a:solidFill>
              </a:rPr>
              <a:t>pastoral dialogante y </a:t>
            </a:r>
            <a:r>
              <a:rPr lang="es-VE" sz="2200" b="1" spc="-50" dirty="0" smtClean="0">
                <a:solidFill>
                  <a:schemeClr val="tx1"/>
                </a:solidFill>
              </a:rPr>
              <a:t>contextualizada.</a:t>
            </a:r>
            <a:endParaRPr lang="es-VE" sz="2200" spc="-50" dirty="0" smtClean="0">
              <a:solidFill>
                <a:schemeClr val="tx1"/>
              </a:solidFill>
            </a:endParaRPr>
          </a:p>
          <a:p>
            <a:pPr marL="82550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1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11" grpId="0" animBg="1"/>
      <p:bldP spid="10" grpId="0" animBg="1"/>
      <p:bldP spid="12" grpId="0" animBg="1"/>
      <p:bldP spid="13" grpId="0" animBg="1"/>
      <p:bldP spid="14" grpId="0" animBg="1"/>
      <p:bldP spid="18" grpId="0" animBg="1"/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506652"/>
            <a:ext cx="7543800" cy="910147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ES" sz="29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Seguimiento de las Asambleas 2010-2011-2012</a:t>
            </a:r>
            <a:r>
              <a:rPr lang="es-ES" sz="3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3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Información requerida a las Obras</a:t>
            </a:r>
            <a:endParaRPr lang="es-VE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115616" y="2550222"/>
            <a:ext cx="73568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s-ES" sz="2400" dirty="0" smtClean="0">
                <a:latin typeface="+mn-lt"/>
              </a:rPr>
              <a:t>El </a:t>
            </a:r>
            <a:r>
              <a:rPr lang="es-ES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Orden de Prioridad </a:t>
            </a:r>
            <a:r>
              <a:rPr lang="es-ES" sz="2400" dirty="0" smtClean="0">
                <a:latin typeface="+mn-lt"/>
              </a:rPr>
              <a:t>que asignan a cada Reto.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s-ES" sz="2400" dirty="0" smtClean="0">
                <a:latin typeface="+mn-lt"/>
              </a:rPr>
              <a:t>La valoración del </a:t>
            </a:r>
            <a:r>
              <a:rPr lang="es-ES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Grado de Avance </a:t>
            </a:r>
            <a:r>
              <a:rPr lang="es-ES" sz="2400" dirty="0" smtClean="0">
                <a:latin typeface="+mn-lt"/>
              </a:rPr>
              <a:t>respecto a estados deseables.</a:t>
            </a:r>
          </a:p>
        </p:txBody>
      </p:sp>
    </p:spTree>
    <p:extLst>
      <p:ext uri="{BB962C8B-B14F-4D97-AF65-F5344CB8AC3E}">
        <p14:creationId xmlns:p14="http://schemas.microsoft.com/office/powerpoint/2010/main" val="126737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683568" y="548680"/>
            <a:ext cx="7920880" cy="58477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solidFill>
                  <a:schemeClr val="bg1"/>
                </a:solidFill>
              </a:rPr>
              <a:t>Resultados: Priorización de los Retos</a:t>
            </a:r>
            <a:endParaRPr lang="es-VE" sz="3200" dirty="0">
              <a:solidFill>
                <a:schemeClr val="bg1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67543" y="1379676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latin typeface="+mn-lt"/>
              </a:rPr>
              <a:t>Hay </a:t>
            </a:r>
            <a:r>
              <a:rPr lang="es-ES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patrones diferentes </a:t>
            </a:r>
            <a:r>
              <a:rPr lang="es-ES" sz="2400" b="1" dirty="0" smtClean="0">
                <a:latin typeface="+mn-lt"/>
              </a:rPr>
              <a:t>en las prioridades que las obras asignan a cada reto, lo que refleja </a:t>
            </a:r>
            <a:r>
              <a:rPr lang="es-ES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situaciones y necesidades diversas</a:t>
            </a:r>
            <a:r>
              <a:rPr lang="es-ES" sz="2400" b="1" dirty="0" smtClean="0">
                <a:latin typeface="+mn-lt"/>
              </a:rPr>
              <a:t>.</a:t>
            </a:r>
          </a:p>
          <a:p>
            <a:pPr lvl="1"/>
            <a:endParaRPr lang="es-VE" dirty="0"/>
          </a:p>
        </p:txBody>
      </p:sp>
      <p:sp>
        <p:nvSpPr>
          <p:cNvPr id="2" name="1 CuadroTexto"/>
          <p:cNvSpPr txBox="1"/>
          <p:nvPr/>
        </p:nvSpPr>
        <p:spPr>
          <a:xfrm>
            <a:off x="971600" y="2636912"/>
            <a:ext cx="7094763" cy="39908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s-ES" sz="2400" dirty="0">
                <a:latin typeface="+mn-lt"/>
              </a:rPr>
              <a:t> </a:t>
            </a:r>
            <a:r>
              <a:rPr lang="es-ES" sz="2400" dirty="0" smtClean="0">
                <a:latin typeface="+mn-lt"/>
              </a:rPr>
              <a:t>   </a:t>
            </a:r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Orden </a:t>
            </a:r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 prioridad (promedio) de mayor a </a:t>
            </a:r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menor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lvl="1" algn="ctr">
              <a:spcBef>
                <a:spcPts val="600"/>
              </a:spcBef>
              <a:spcAft>
                <a:spcPts val="400"/>
              </a:spcAft>
            </a:pPr>
            <a:r>
              <a:rPr lang="es-ES" sz="3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Formación del personal</a:t>
            </a:r>
          </a:p>
          <a:p>
            <a:pPr lvl="1" algn="ctr">
              <a:spcBef>
                <a:spcPts val="100"/>
              </a:spcBef>
              <a:spcAft>
                <a:spcPts val="400"/>
              </a:spcAft>
            </a:pPr>
            <a:r>
              <a:rPr lang="es-ES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Gestión en clave de Pastoral</a:t>
            </a:r>
          </a:p>
          <a:p>
            <a:pPr lvl="1" algn="ctr">
              <a:spcBef>
                <a:spcPts val="100"/>
              </a:spcBef>
              <a:spcAft>
                <a:spcPts val="400"/>
              </a:spcAft>
            </a:pPr>
            <a:r>
              <a:rPr lang="es-ES" sz="27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Comprensión de los sujetos de la pastoral</a:t>
            </a:r>
          </a:p>
          <a:p>
            <a:pPr lvl="1" algn="ctr">
              <a:spcBef>
                <a:spcPts val="100"/>
              </a:spcBef>
              <a:spcAft>
                <a:spcPts val="400"/>
              </a:spcAft>
            </a:pPr>
            <a:r>
              <a:rPr lang="es-ES" sz="2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Pastoral </a:t>
            </a:r>
            <a:r>
              <a:rPr lang="es-ES" sz="2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como dimensión estratégica</a:t>
            </a:r>
          </a:p>
          <a:p>
            <a:pPr lvl="1" algn="ctr">
              <a:spcBef>
                <a:spcPts val="100"/>
              </a:spcBef>
              <a:spcAft>
                <a:spcPts val="400"/>
              </a:spcAft>
            </a:pPr>
            <a:r>
              <a:rPr lang="es-ES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Revisión </a:t>
            </a:r>
            <a:r>
              <a:rPr lang="es-ES" sz="2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 la Pastoral </a:t>
            </a:r>
            <a:r>
              <a:rPr lang="es-ES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desde las competencias</a:t>
            </a:r>
            <a:endParaRPr lang="es-ES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lvl="1" algn="ctr">
              <a:spcBef>
                <a:spcPts val="100"/>
              </a:spcBef>
              <a:spcAft>
                <a:spcPts val="400"/>
              </a:spcAft>
            </a:pPr>
            <a:r>
              <a:rPr lang="es-ES" sz="2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Pastoral dialogante y contextualizada</a:t>
            </a:r>
          </a:p>
          <a:p>
            <a:pPr lvl="1" algn="ctr">
              <a:spcBef>
                <a:spcPts val="100"/>
              </a:spcBef>
              <a:spcAft>
                <a:spcPts val="400"/>
              </a:spcAft>
            </a:pPr>
            <a:r>
              <a:rPr lang="es-ES" sz="21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Discernimiento vocacional </a:t>
            </a:r>
          </a:p>
          <a:p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18446982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75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25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23527" y="332656"/>
            <a:ext cx="8559073" cy="46166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Resultados: Comparaciones 2013 - 2014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412776"/>
            <a:ext cx="8825255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025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472523" y="79928"/>
            <a:ext cx="8098392" cy="664342"/>
            <a:chOff x="0" y="-51397"/>
            <a:chExt cx="8426899" cy="664342"/>
          </a:xfrm>
        </p:grpSpPr>
        <p:sp>
          <p:nvSpPr>
            <p:cNvPr id="3" name="Rectángulo redondeado 2"/>
            <p:cNvSpPr/>
            <p:nvPr/>
          </p:nvSpPr>
          <p:spPr>
            <a:xfrm>
              <a:off x="0" y="281"/>
              <a:ext cx="8411528" cy="575501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sp>
        <p:sp>
          <p:nvSpPr>
            <p:cNvPr id="4" name="Rectángulo 3"/>
            <p:cNvSpPr/>
            <p:nvPr/>
          </p:nvSpPr>
          <p:spPr>
            <a:xfrm>
              <a:off x="28094" y="-51397"/>
              <a:ext cx="8398805" cy="66434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r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VE" sz="2700" b="1" kern="1200" dirty="0" smtClean="0">
                  <a:solidFill>
                    <a:schemeClr val="bg1"/>
                  </a:solidFill>
                </a:rPr>
                <a:t>Avances del trabajo en Red a nivel de Provincia  </a:t>
              </a:r>
              <a:endParaRPr lang="es-VE" sz="2700" b="1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15 Grupo"/>
          <p:cNvGrpSpPr/>
          <p:nvPr/>
        </p:nvGrpSpPr>
        <p:grpSpPr>
          <a:xfrm>
            <a:off x="1648527" y="810440"/>
            <a:ext cx="6922390" cy="474536"/>
            <a:chOff x="153211" y="121357"/>
            <a:chExt cx="7330684" cy="604337"/>
          </a:xfrm>
        </p:grpSpPr>
        <p:sp>
          <p:nvSpPr>
            <p:cNvPr id="18" name="17 Pentágono"/>
            <p:cNvSpPr/>
            <p:nvPr/>
          </p:nvSpPr>
          <p:spPr>
            <a:xfrm rot="10800000">
              <a:off x="153211" y="121357"/>
              <a:ext cx="7330684" cy="604336"/>
            </a:xfrm>
            <a:prstGeom prst="homePlate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Pentágono 4"/>
            <p:cNvSpPr/>
            <p:nvPr/>
          </p:nvSpPr>
          <p:spPr>
            <a:xfrm rot="21600000">
              <a:off x="354313" y="121358"/>
              <a:ext cx="7129582" cy="6043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559" tIns="76200" rIns="14224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200" b="1" kern="1200" dirty="0" smtClean="0"/>
                <a:t>Registro de Experiencias Pastorales</a:t>
              </a:r>
              <a:endParaRPr lang="es-VE" sz="2200" b="1" kern="1200" dirty="0"/>
            </a:p>
          </p:txBody>
        </p:sp>
      </p:grpSp>
      <p:grpSp>
        <p:nvGrpSpPr>
          <p:cNvPr id="48" name="47 Grupo"/>
          <p:cNvGrpSpPr/>
          <p:nvPr/>
        </p:nvGrpSpPr>
        <p:grpSpPr>
          <a:xfrm>
            <a:off x="881531" y="1366005"/>
            <a:ext cx="7689384" cy="796260"/>
            <a:chOff x="897406" y="1484670"/>
            <a:chExt cx="7635031" cy="796260"/>
          </a:xfrm>
        </p:grpSpPr>
        <p:grpSp>
          <p:nvGrpSpPr>
            <p:cNvPr id="5" name="4 Grupo"/>
            <p:cNvGrpSpPr/>
            <p:nvPr/>
          </p:nvGrpSpPr>
          <p:grpSpPr>
            <a:xfrm>
              <a:off x="1306238" y="1587473"/>
              <a:ext cx="7226199" cy="474536"/>
              <a:chOff x="1096101" y="1556792"/>
              <a:chExt cx="7226199" cy="529932"/>
            </a:xfrm>
          </p:grpSpPr>
          <p:sp>
            <p:nvSpPr>
              <p:cNvPr id="22" name="21 Pentágono"/>
              <p:cNvSpPr/>
              <p:nvPr/>
            </p:nvSpPr>
            <p:spPr>
              <a:xfrm rot="10800000">
                <a:off x="1429230" y="1556792"/>
                <a:ext cx="6893070" cy="529932"/>
              </a:xfrm>
              <a:prstGeom prst="homePlate">
                <a:avLst/>
              </a:prstGeom>
              <a:solidFill>
                <a:schemeClr val="accent5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3" name="Pentágono 4"/>
              <p:cNvSpPr/>
              <p:nvPr/>
            </p:nvSpPr>
            <p:spPr>
              <a:xfrm>
                <a:off x="1096101" y="1556792"/>
                <a:ext cx="7159960" cy="52993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25998" tIns="76200" rIns="14224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2200" b="1" kern="1200" dirty="0" smtClean="0"/>
                  <a:t>Programa de Formación Pastoral</a:t>
                </a:r>
                <a:endParaRPr lang="es-VE" sz="2200" b="1" kern="1200" dirty="0"/>
              </a:p>
            </p:txBody>
          </p:sp>
        </p:grpSp>
        <p:sp>
          <p:nvSpPr>
            <p:cNvPr id="21" name="20 Elipse"/>
            <p:cNvSpPr/>
            <p:nvPr/>
          </p:nvSpPr>
          <p:spPr>
            <a:xfrm>
              <a:off x="897406" y="1484670"/>
              <a:ext cx="747345" cy="796260"/>
            </a:xfrm>
            <a:prstGeom prst="ellipse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t="-3000" b="-3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49" name="48 Grupo"/>
          <p:cNvGrpSpPr/>
          <p:nvPr/>
        </p:nvGrpSpPr>
        <p:grpSpPr>
          <a:xfrm>
            <a:off x="948242" y="1999763"/>
            <a:ext cx="7622676" cy="747322"/>
            <a:chOff x="909764" y="2119109"/>
            <a:chExt cx="7622676" cy="747322"/>
          </a:xfrm>
        </p:grpSpPr>
        <p:grpSp>
          <p:nvGrpSpPr>
            <p:cNvPr id="6" name="5 Grupo"/>
            <p:cNvGrpSpPr/>
            <p:nvPr/>
          </p:nvGrpSpPr>
          <p:grpSpPr>
            <a:xfrm>
              <a:off x="1290260" y="2244691"/>
              <a:ext cx="7242180" cy="484003"/>
              <a:chOff x="1307078" y="2138934"/>
              <a:chExt cx="7242180" cy="682880"/>
            </a:xfrm>
          </p:grpSpPr>
          <p:sp>
            <p:nvSpPr>
              <p:cNvPr id="26" name="25 Pentágono"/>
              <p:cNvSpPr/>
              <p:nvPr/>
            </p:nvSpPr>
            <p:spPr>
              <a:xfrm rot="10800000">
                <a:off x="1645392" y="2161829"/>
                <a:ext cx="6903866" cy="659985"/>
              </a:xfrm>
              <a:prstGeom prst="homePlate">
                <a:avLst/>
              </a:prstGeom>
              <a:solidFill>
                <a:schemeClr val="accent2">
                  <a:lumMod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Pentágono 4"/>
              <p:cNvSpPr/>
              <p:nvPr/>
            </p:nvSpPr>
            <p:spPr>
              <a:xfrm>
                <a:off x="1307078" y="2138934"/>
                <a:ext cx="7148493" cy="65998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39857" tIns="76200" rIns="14224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2200" b="1" kern="1200" dirty="0" smtClean="0"/>
                  <a:t>Comunidad Virtual de Educadores Católicos (Red CVEC</a:t>
                </a:r>
                <a:r>
                  <a:rPr lang="es-ES" sz="2200" kern="1200" dirty="0" smtClean="0"/>
                  <a:t>)</a:t>
                </a:r>
                <a:endParaRPr lang="es-VE" sz="2200" kern="1200" dirty="0"/>
              </a:p>
            </p:txBody>
          </p:sp>
        </p:grpSp>
        <p:sp>
          <p:nvSpPr>
            <p:cNvPr id="25" name="24 Elipse"/>
            <p:cNvSpPr/>
            <p:nvPr/>
          </p:nvSpPr>
          <p:spPr>
            <a:xfrm>
              <a:off x="909764" y="2119109"/>
              <a:ext cx="732798" cy="747322"/>
            </a:xfrm>
            <a:prstGeom prst="ellipse">
              <a:avLst/>
            </a:prstGeom>
            <a:blipFill rotWithShape="0">
              <a:blip r:embed="rId3" cstate="print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50" name="49 Grupo"/>
          <p:cNvGrpSpPr/>
          <p:nvPr/>
        </p:nvGrpSpPr>
        <p:grpSpPr>
          <a:xfrm>
            <a:off x="920151" y="2660047"/>
            <a:ext cx="7650766" cy="709672"/>
            <a:chOff x="881673" y="2819832"/>
            <a:chExt cx="7650766" cy="709672"/>
          </a:xfrm>
        </p:grpSpPr>
        <p:grpSp>
          <p:nvGrpSpPr>
            <p:cNvPr id="7" name="6 Grupo"/>
            <p:cNvGrpSpPr/>
            <p:nvPr/>
          </p:nvGrpSpPr>
          <p:grpSpPr>
            <a:xfrm>
              <a:off x="1433841" y="2940780"/>
              <a:ext cx="7098598" cy="467776"/>
              <a:chOff x="1217817" y="2996952"/>
              <a:chExt cx="7098598" cy="709672"/>
            </a:xfrm>
          </p:grpSpPr>
          <p:sp>
            <p:nvSpPr>
              <p:cNvPr id="34" name="33 Pentágono"/>
              <p:cNvSpPr/>
              <p:nvPr/>
            </p:nvSpPr>
            <p:spPr>
              <a:xfrm rot="10800000">
                <a:off x="1394024" y="2996952"/>
                <a:ext cx="6922391" cy="709672"/>
              </a:xfrm>
              <a:prstGeom prst="homePlate">
                <a:avLst/>
              </a:prstGeom>
              <a:solidFill>
                <a:schemeClr val="accent5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5" name="Pentágono 4"/>
              <p:cNvSpPr/>
              <p:nvPr/>
            </p:nvSpPr>
            <p:spPr>
              <a:xfrm>
                <a:off x="1217817" y="2996952"/>
                <a:ext cx="6942338" cy="70967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50912" tIns="76200" rIns="14224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2200" b="1" kern="1200" dirty="0" smtClean="0"/>
                  <a:t>Programa de Liderazgo Ignaciano “Brújula Juvenil”</a:t>
                </a:r>
                <a:endParaRPr lang="es-VE" sz="2200" b="1" kern="1200" dirty="0"/>
              </a:p>
            </p:txBody>
          </p:sp>
        </p:grpSp>
        <p:sp>
          <p:nvSpPr>
            <p:cNvPr id="33" name="32 Elipse"/>
            <p:cNvSpPr/>
            <p:nvPr/>
          </p:nvSpPr>
          <p:spPr>
            <a:xfrm>
              <a:off x="881673" y="2819832"/>
              <a:ext cx="695526" cy="709672"/>
            </a:xfrm>
            <a:prstGeom prst="ellipse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5000" r="-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51" name="50 Grupo"/>
          <p:cNvGrpSpPr/>
          <p:nvPr/>
        </p:nvGrpSpPr>
        <p:grpSpPr>
          <a:xfrm>
            <a:off x="953273" y="3321406"/>
            <a:ext cx="7617645" cy="683455"/>
            <a:chOff x="914795" y="3491647"/>
            <a:chExt cx="7617645" cy="683455"/>
          </a:xfrm>
        </p:grpSpPr>
        <p:grpSp>
          <p:nvGrpSpPr>
            <p:cNvPr id="12" name="11 Grupo"/>
            <p:cNvGrpSpPr/>
            <p:nvPr/>
          </p:nvGrpSpPr>
          <p:grpSpPr>
            <a:xfrm>
              <a:off x="1533208" y="3635449"/>
              <a:ext cx="6999232" cy="467778"/>
              <a:chOff x="1332020" y="3789039"/>
              <a:chExt cx="6999232" cy="576065"/>
            </a:xfrm>
          </p:grpSpPr>
          <p:sp>
            <p:nvSpPr>
              <p:cNvPr id="38" name="37 Pentágono"/>
              <p:cNvSpPr/>
              <p:nvPr/>
            </p:nvSpPr>
            <p:spPr>
              <a:xfrm rot="10800000">
                <a:off x="1389108" y="3789039"/>
                <a:ext cx="6942144" cy="576064"/>
              </a:xfrm>
              <a:prstGeom prst="homePlate">
                <a:avLst/>
              </a:prstGeom>
              <a:solidFill>
                <a:schemeClr val="accent2">
                  <a:lumMod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9" name="Pentágono 4"/>
              <p:cNvSpPr/>
              <p:nvPr/>
            </p:nvSpPr>
            <p:spPr>
              <a:xfrm>
                <a:off x="1332020" y="3789040"/>
                <a:ext cx="6782826" cy="57606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37477" tIns="76200" rIns="142240" bIns="76200" numCol="1" spcCol="1270" anchor="ctr" anchorCtr="0">
                <a:noAutofit/>
              </a:bodyPr>
              <a:lstStyle/>
              <a:p>
                <a:pPr lvl="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2200" b="1" kern="1200" dirty="0" smtClean="0"/>
                  <a:t>Diplomado en Gerencia Social Ignaciana</a:t>
                </a:r>
                <a:endParaRPr lang="es-VE" sz="2200" b="1" kern="1200" dirty="0"/>
              </a:p>
            </p:txBody>
          </p:sp>
        </p:grpSp>
        <p:sp>
          <p:nvSpPr>
            <p:cNvPr id="37" name="36 Elipse"/>
            <p:cNvSpPr/>
            <p:nvPr/>
          </p:nvSpPr>
          <p:spPr>
            <a:xfrm>
              <a:off x="914795" y="3491647"/>
              <a:ext cx="683819" cy="683455"/>
            </a:xfrm>
            <a:prstGeom prst="ellipse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2000" r="-2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52" name="51 Grupo"/>
          <p:cNvGrpSpPr/>
          <p:nvPr/>
        </p:nvGrpSpPr>
        <p:grpSpPr>
          <a:xfrm>
            <a:off x="882122" y="4011268"/>
            <a:ext cx="7673422" cy="706894"/>
            <a:chOff x="859018" y="4200915"/>
            <a:chExt cx="7673422" cy="706894"/>
          </a:xfrm>
        </p:grpSpPr>
        <p:grpSp>
          <p:nvGrpSpPr>
            <p:cNvPr id="13" name="12 Grupo"/>
            <p:cNvGrpSpPr/>
            <p:nvPr/>
          </p:nvGrpSpPr>
          <p:grpSpPr>
            <a:xfrm>
              <a:off x="1503780" y="4330121"/>
              <a:ext cx="7028660" cy="467777"/>
              <a:chOff x="1302592" y="4437111"/>
              <a:chExt cx="7028660" cy="577177"/>
            </a:xfrm>
          </p:grpSpPr>
          <p:sp>
            <p:nvSpPr>
              <p:cNvPr id="41" name="40 Pentágono"/>
              <p:cNvSpPr/>
              <p:nvPr/>
            </p:nvSpPr>
            <p:spPr>
              <a:xfrm rot="10800000">
                <a:off x="1388070" y="4437111"/>
                <a:ext cx="6943182" cy="577177"/>
              </a:xfrm>
              <a:prstGeom prst="homePlate">
                <a:avLst/>
              </a:prstGeom>
              <a:solidFill>
                <a:schemeClr val="accent5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2" name="Pentágono 4"/>
              <p:cNvSpPr/>
              <p:nvPr/>
            </p:nvSpPr>
            <p:spPr>
              <a:xfrm>
                <a:off x="1302592" y="4502990"/>
                <a:ext cx="6841683" cy="44542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37477" tIns="76200" rIns="142240" bIns="76200" numCol="1" spcCol="1270" anchor="ctr" anchorCtr="0">
                <a:noAutofit/>
              </a:bodyPr>
              <a:lstStyle/>
              <a:p>
                <a:pPr lvl="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2200" b="1" dirty="0" smtClean="0"/>
                  <a:t>               O</a:t>
                </a:r>
                <a:r>
                  <a:rPr lang="es-ES" sz="2200" b="1" kern="1200" dirty="0" smtClean="0"/>
                  <a:t>bservatorio EDUCAPAÍS</a:t>
                </a:r>
                <a:endParaRPr lang="es-VE" sz="2200" b="1" kern="1200" dirty="0"/>
              </a:p>
            </p:txBody>
          </p:sp>
        </p:grpSp>
        <p:sp>
          <p:nvSpPr>
            <p:cNvPr id="9" name="8 Elipse"/>
            <p:cNvSpPr/>
            <p:nvPr/>
          </p:nvSpPr>
          <p:spPr>
            <a:xfrm>
              <a:off x="859018" y="4200915"/>
              <a:ext cx="750715" cy="706894"/>
            </a:xfrm>
            <a:prstGeom prst="ellipse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9000" r="-9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53" name="52 Grupo"/>
          <p:cNvGrpSpPr/>
          <p:nvPr/>
        </p:nvGrpSpPr>
        <p:grpSpPr>
          <a:xfrm>
            <a:off x="902599" y="4684764"/>
            <a:ext cx="7668318" cy="720081"/>
            <a:chOff x="864121" y="4956467"/>
            <a:chExt cx="7668318" cy="720081"/>
          </a:xfrm>
        </p:grpSpPr>
        <p:grpSp>
          <p:nvGrpSpPr>
            <p:cNvPr id="14" name="13 Grupo"/>
            <p:cNvGrpSpPr/>
            <p:nvPr/>
          </p:nvGrpSpPr>
          <p:grpSpPr>
            <a:xfrm>
              <a:off x="1383450" y="5065561"/>
              <a:ext cx="7148989" cy="446335"/>
              <a:chOff x="1239434" y="5157191"/>
              <a:chExt cx="7148989" cy="533177"/>
            </a:xfrm>
          </p:grpSpPr>
          <p:sp>
            <p:nvSpPr>
              <p:cNvPr id="10" name="9 Pentágono"/>
              <p:cNvSpPr/>
              <p:nvPr/>
            </p:nvSpPr>
            <p:spPr>
              <a:xfrm rot="10800000">
                <a:off x="1457736" y="5157191"/>
                <a:ext cx="6930687" cy="533175"/>
              </a:xfrm>
              <a:prstGeom prst="homePlate">
                <a:avLst/>
              </a:prstGeom>
              <a:solidFill>
                <a:schemeClr val="accent2">
                  <a:lumMod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1" name="Pentágono 4"/>
              <p:cNvSpPr/>
              <p:nvPr/>
            </p:nvSpPr>
            <p:spPr>
              <a:xfrm>
                <a:off x="1239434" y="5157193"/>
                <a:ext cx="7082342" cy="53317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05448" tIns="76200" rIns="14224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2200" b="1" kern="1200" dirty="0" smtClean="0"/>
                  <a:t>     Campaña “Educación de Calidad para todos”</a:t>
                </a:r>
                <a:endParaRPr lang="es-VE" sz="2200" b="1" kern="1200" dirty="0"/>
              </a:p>
            </p:txBody>
          </p:sp>
        </p:grpSp>
        <p:sp>
          <p:nvSpPr>
            <p:cNvPr id="43" name="42 Elipse"/>
            <p:cNvSpPr/>
            <p:nvPr/>
          </p:nvSpPr>
          <p:spPr>
            <a:xfrm>
              <a:off x="864121" y="4956467"/>
              <a:ext cx="709763" cy="720081"/>
            </a:xfrm>
            <a:prstGeom prst="ellipse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17000" r="-17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29" name="28 Elipse"/>
          <p:cNvSpPr/>
          <p:nvPr/>
        </p:nvSpPr>
        <p:spPr>
          <a:xfrm>
            <a:off x="920151" y="760498"/>
            <a:ext cx="720080" cy="701430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Elipse"/>
          <p:cNvSpPr/>
          <p:nvPr/>
        </p:nvSpPr>
        <p:spPr>
          <a:xfrm>
            <a:off x="887059" y="715069"/>
            <a:ext cx="779993" cy="680766"/>
          </a:xfrm>
          <a:prstGeom prst="ellipse">
            <a:avLst/>
          </a:prstGeom>
          <a:blipFill rotWithShape="0">
            <a:blip r:embed="rId8" cstate="print"/>
            <a:stretch>
              <a:fillRect/>
            </a:stretch>
          </a:blip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5" name="14 Grupo"/>
          <p:cNvGrpSpPr/>
          <p:nvPr/>
        </p:nvGrpSpPr>
        <p:grpSpPr>
          <a:xfrm>
            <a:off x="1323174" y="5444441"/>
            <a:ext cx="7247741" cy="496537"/>
            <a:chOff x="1146268" y="5526116"/>
            <a:chExt cx="7148987" cy="436990"/>
          </a:xfrm>
        </p:grpSpPr>
        <p:sp>
          <p:nvSpPr>
            <p:cNvPr id="45" name="44 Pentágono"/>
            <p:cNvSpPr/>
            <p:nvPr/>
          </p:nvSpPr>
          <p:spPr>
            <a:xfrm rot="10800000">
              <a:off x="1459003" y="5526116"/>
              <a:ext cx="6836252" cy="436989"/>
            </a:xfrm>
            <a:prstGeom prst="homePlat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Pentágono 4"/>
            <p:cNvSpPr/>
            <p:nvPr/>
          </p:nvSpPr>
          <p:spPr>
            <a:xfrm>
              <a:off x="1146268" y="5526117"/>
              <a:ext cx="7082342" cy="4369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5448" tIns="76200" rIns="14224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200" b="1" kern="1200" dirty="0" smtClean="0"/>
                <a:t>   Equipo Promotor de la Pastoral Educativa</a:t>
              </a:r>
              <a:endParaRPr lang="es-VE" sz="2200" b="1" kern="1200" dirty="0"/>
            </a:p>
          </p:txBody>
        </p:sp>
      </p:grpSp>
      <p:grpSp>
        <p:nvGrpSpPr>
          <p:cNvPr id="56" name="14 Grupo"/>
          <p:cNvGrpSpPr/>
          <p:nvPr/>
        </p:nvGrpSpPr>
        <p:grpSpPr>
          <a:xfrm>
            <a:off x="1628774" y="6157521"/>
            <a:ext cx="6926770" cy="525108"/>
            <a:chOff x="1079622" y="5526117"/>
            <a:chExt cx="7215636" cy="462135"/>
          </a:xfrm>
        </p:grpSpPr>
        <p:sp>
          <p:nvSpPr>
            <p:cNvPr id="58" name="44 Pentágono"/>
            <p:cNvSpPr/>
            <p:nvPr/>
          </p:nvSpPr>
          <p:spPr>
            <a:xfrm rot="10800000">
              <a:off x="1079622" y="5551263"/>
              <a:ext cx="7215636" cy="436989"/>
            </a:xfrm>
            <a:prstGeom prst="homePlate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9" name="Pentágono 4"/>
            <p:cNvSpPr/>
            <p:nvPr/>
          </p:nvSpPr>
          <p:spPr>
            <a:xfrm>
              <a:off x="1146268" y="5526117"/>
              <a:ext cx="7082342" cy="4369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5448" tIns="76200" rIns="14224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200" b="1" kern="1200" dirty="0" smtClean="0"/>
                <a:t>Otras acciones  que refuerzan la articulación del Área </a:t>
              </a:r>
              <a:endParaRPr lang="es-VE" sz="2200" b="1" kern="1200" dirty="0"/>
            </a:p>
          </p:txBody>
        </p:sp>
      </p:grpSp>
      <p:pic>
        <p:nvPicPr>
          <p:cNvPr id="1028" name="Picture 4" descr="https://encrypted-tbn1.gstatic.com/images?q=tbn:ANd9GcThx12WWfQMwlzpH5Qv6eofeQJ5R8SaA-omcuRZ1-loRAf45XWaSA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897" y="5425801"/>
            <a:ext cx="681683" cy="681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encrypted-tbn0.gstatic.com/images?q=tbn:ANd9GcS9cJ-9yrRdn_h3F3vPTiiKOnRXoP85gNZNrKbGSXV3IDwkYnwJ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65" y="69879"/>
            <a:ext cx="1297987" cy="719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encrypted-tbn3.gstatic.com/images?q=tbn:ANd9GcSxbY2SR__FkUvX4x4-QVQLuZcrNkQCuNzqNikk58vHBX-CVtHSY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531" y="6157522"/>
            <a:ext cx="751306" cy="557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8220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 idx="4294967295"/>
          </p:nvPr>
        </p:nvSpPr>
        <p:spPr>
          <a:xfrm>
            <a:off x="0" y="207963"/>
            <a:ext cx="9001125" cy="563562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VE" sz="2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Asamblea 2013: Nuestra Misión Educadora en la Venezuela de Hoy</a:t>
            </a:r>
            <a:endParaRPr lang="es-VE" sz="2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915998"/>
            <a:ext cx="3491879" cy="144655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2200" dirty="0" smtClean="0"/>
              <a:t>Se reflexionó sobre</a:t>
            </a:r>
            <a:r>
              <a:rPr lang="es-V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VE" sz="2200" dirty="0"/>
              <a:t>las</a:t>
            </a:r>
            <a:r>
              <a:rPr lang="es-VE" sz="2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realidades del país</a:t>
            </a:r>
            <a:r>
              <a:rPr lang="es-VE" sz="22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VE" sz="2200" dirty="0" smtClean="0"/>
              <a:t>y los </a:t>
            </a:r>
            <a:r>
              <a:rPr lang="es-VE" sz="22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retos </a:t>
            </a:r>
            <a:r>
              <a:rPr lang="es-VE" sz="2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</a:t>
            </a:r>
            <a:r>
              <a:rPr lang="es-VE" sz="22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obras educativas </a:t>
            </a:r>
          </a:p>
        </p:txBody>
      </p:sp>
      <p:sp>
        <p:nvSpPr>
          <p:cNvPr id="11" name="10 Flecha derecha"/>
          <p:cNvSpPr/>
          <p:nvPr/>
        </p:nvSpPr>
        <p:spPr>
          <a:xfrm>
            <a:off x="3491879" y="1169029"/>
            <a:ext cx="446419" cy="840514"/>
          </a:xfrm>
          <a:prstGeom prst="rightArrow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 dirty="0"/>
          </a:p>
        </p:txBody>
      </p:sp>
      <p:sp>
        <p:nvSpPr>
          <p:cNvPr id="10" name="9 Rectángulo"/>
          <p:cNvSpPr/>
          <p:nvPr/>
        </p:nvSpPr>
        <p:spPr>
          <a:xfrm>
            <a:off x="3977607" y="2780928"/>
            <a:ext cx="5023518" cy="15121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25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100" dirty="0" smtClean="0">
                <a:solidFill>
                  <a:schemeClr val="tx1"/>
                </a:solidFill>
              </a:rPr>
              <a:t>Se pidió </a:t>
            </a:r>
            <a:r>
              <a:rPr lang="es-ES" sz="2100" b="1" dirty="0" smtClean="0">
                <a:solidFill>
                  <a:schemeClr val="tx1"/>
                </a:solidFill>
              </a:rPr>
              <a:t>avanzar acciones para la mejora de la formación </a:t>
            </a:r>
            <a:r>
              <a:rPr lang="es-ES" sz="2100" dirty="0" smtClean="0">
                <a:solidFill>
                  <a:schemeClr val="tx1"/>
                </a:solidFill>
              </a:rPr>
              <a:t>del estudiantado a la luz de </a:t>
            </a:r>
            <a:r>
              <a:rPr lang="es-ES" sz="2100" spc="-20" dirty="0" smtClean="0">
                <a:solidFill>
                  <a:schemeClr val="tx1"/>
                </a:solidFill>
              </a:rPr>
              <a:t>las 4 Cs: personas conscientes, competentes, compasivas y comprometidas.</a:t>
            </a:r>
            <a:endParaRPr lang="es-ES" sz="2100" spc="-20" dirty="0">
              <a:solidFill>
                <a:schemeClr val="tx1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3959931" y="4873140"/>
            <a:ext cx="5041194" cy="14221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25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100" dirty="0" smtClean="0">
                <a:solidFill>
                  <a:schemeClr val="tx1"/>
                </a:solidFill>
              </a:rPr>
              <a:t>Se formularon </a:t>
            </a:r>
            <a:r>
              <a:rPr lang="es-ES" sz="2100" b="1" dirty="0" smtClean="0">
                <a:solidFill>
                  <a:schemeClr val="tx1"/>
                </a:solidFill>
              </a:rPr>
              <a:t>recomendaciones sobre su contenido y destinatarios</a:t>
            </a:r>
            <a:r>
              <a:rPr lang="es-ES" sz="2100" dirty="0" smtClean="0">
                <a:solidFill>
                  <a:schemeClr val="tx1"/>
                </a:solidFill>
              </a:rPr>
              <a:t>. Quedó como </a:t>
            </a:r>
            <a:r>
              <a:rPr lang="es-VE" sz="2100" dirty="0" smtClean="0">
                <a:solidFill>
                  <a:schemeClr val="tx1"/>
                </a:solidFill>
              </a:rPr>
              <a:t>papel </a:t>
            </a:r>
            <a:r>
              <a:rPr lang="es-VE" sz="2100" dirty="0">
                <a:solidFill>
                  <a:schemeClr val="tx1"/>
                </a:solidFill>
              </a:rPr>
              <a:t>de </a:t>
            </a:r>
            <a:r>
              <a:rPr lang="es-VE" sz="2100" dirty="0" smtClean="0">
                <a:solidFill>
                  <a:schemeClr val="tx1"/>
                </a:solidFill>
              </a:rPr>
              <a:t>trabajo que </a:t>
            </a:r>
            <a:r>
              <a:rPr lang="es-VE" sz="2100" dirty="0">
                <a:solidFill>
                  <a:schemeClr val="tx1"/>
                </a:solidFill>
              </a:rPr>
              <a:t>las obras pueden </a:t>
            </a:r>
            <a:r>
              <a:rPr lang="es-VE" sz="2100" dirty="0" smtClean="0">
                <a:solidFill>
                  <a:schemeClr val="tx1"/>
                </a:solidFill>
              </a:rPr>
              <a:t>utilizar adaptándolo según sus necesidades.</a:t>
            </a:r>
            <a:endParaRPr lang="es-ES" sz="2100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2846" y="2719192"/>
            <a:ext cx="3491880" cy="1785104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2200" spc="-100" dirty="0" smtClean="0"/>
              <a:t>Se consideraron los </a:t>
            </a:r>
            <a:r>
              <a:rPr lang="es-VE" sz="2200" b="1" spc="-10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elementos clave </a:t>
            </a:r>
            <a:r>
              <a:rPr lang="es-VE" sz="2200" b="1" spc="-1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definen la </a:t>
            </a:r>
            <a:r>
              <a:rPr lang="es-VE" sz="2200" b="1" spc="-10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calidad de </a:t>
            </a:r>
            <a:r>
              <a:rPr lang="es-VE" sz="2200" b="1" spc="-1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nuestras </a:t>
            </a:r>
            <a:r>
              <a:rPr lang="es-VE" sz="2200" b="1" spc="-10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propuestas </a:t>
            </a:r>
            <a:r>
              <a:rPr lang="es-VE" sz="2200" b="1" spc="-1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educativas </a:t>
            </a:r>
            <a:r>
              <a:rPr lang="es-VE" sz="2200" spc="-100" dirty="0" smtClean="0"/>
              <a:t>y </a:t>
            </a:r>
            <a:r>
              <a:rPr lang="es-VE" sz="2200" spc="-100" dirty="0"/>
              <a:t>en qué direcciones intensificar </a:t>
            </a:r>
            <a:r>
              <a:rPr lang="es-VE" sz="2200" spc="-100" dirty="0" smtClean="0"/>
              <a:t>esfuerzos </a:t>
            </a:r>
            <a:r>
              <a:rPr lang="es-VE" sz="2200" spc="-100" dirty="0"/>
              <a:t>de mejora</a:t>
            </a:r>
          </a:p>
        </p:txBody>
      </p:sp>
      <p:sp>
        <p:nvSpPr>
          <p:cNvPr id="15" name="8 Rectángulo"/>
          <p:cNvSpPr/>
          <p:nvPr/>
        </p:nvSpPr>
        <p:spPr>
          <a:xfrm>
            <a:off x="3995936" y="1070299"/>
            <a:ext cx="5005189" cy="11379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25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100" dirty="0">
                <a:solidFill>
                  <a:schemeClr val="tx1"/>
                </a:solidFill>
              </a:rPr>
              <a:t>Se invitó a profundizar en su análisis para determinar </a:t>
            </a:r>
            <a:r>
              <a:rPr lang="es-ES" sz="2100" b="1" dirty="0" smtClean="0">
                <a:solidFill>
                  <a:schemeClr val="tx1"/>
                </a:solidFill>
              </a:rPr>
              <a:t>estrategias que permitan afrontar las situaciones que generan</a:t>
            </a:r>
            <a:r>
              <a:rPr lang="es-ES" sz="21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7" name="6 CuadroTexto"/>
          <p:cNvSpPr txBox="1"/>
          <p:nvPr/>
        </p:nvSpPr>
        <p:spPr>
          <a:xfrm>
            <a:off x="7427" y="4860940"/>
            <a:ext cx="3491879" cy="144655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2200" dirty="0"/>
              <a:t>Se </a:t>
            </a:r>
            <a:r>
              <a:rPr lang="es-VE" sz="2200" dirty="0" smtClean="0"/>
              <a:t>trabajó el documento </a:t>
            </a:r>
            <a:r>
              <a:rPr lang="es-VE" sz="22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“Rasgos fundamentales que debe tener una obra de inspiración </a:t>
            </a:r>
            <a:r>
              <a:rPr lang="es-VE" sz="2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ignaciana”</a:t>
            </a:r>
            <a:endParaRPr lang="es-VE" sz="2200" b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10 Flecha derecha"/>
          <p:cNvSpPr/>
          <p:nvPr/>
        </p:nvSpPr>
        <p:spPr>
          <a:xfrm>
            <a:off x="3522350" y="3082388"/>
            <a:ext cx="446419" cy="840514"/>
          </a:xfrm>
          <a:prstGeom prst="rightArrow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 dirty="0"/>
          </a:p>
        </p:txBody>
      </p:sp>
      <p:sp>
        <p:nvSpPr>
          <p:cNvPr id="20" name="10 Flecha derecha"/>
          <p:cNvSpPr/>
          <p:nvPr/>
        </p:nvSpPr>
        <p:spPr>
          <a:xfrm>
            <a:off x="3513512" y="5136346"/>
            <a:ext cx="446419" cy="840514"/>
          </a:xfrm>
          <a:prstGeom prst="rightArrow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55226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0" grpId="0" animBg="1"/>
      <p:bldP spid="14" grpId="0" animBg="1"/>
      <p:bldP spid="18" grpId="0" animBg="1"/>
      <p:bldP spid="15" grpId="0" animBg="1"/>
      <p:bldP spid="17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530951"/>
            <a:ext cx="7543800" cy="910147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ES" sz="29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Seguimiento</a:t>
            </a:r>
            <a:r>
              <a:rPr lang="es-ES" sz="29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s-ES" sz="29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 la Asamblea </a:t>
            </a:r>
            <a:r>
              <a:rPr lang="es-ES" sz="29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2013</a:t>
            </a:r>
            <a:r>
              <a:rPr lang="es-ES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s-ES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Información requerida </a:t>
            </a:r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a las Obras</a:t>
            </a:r>
            <a:endParaRPr lang="es-VE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187624" y="2204864"/>
            <a:ext cx="75438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s-ES" sz="2400" b="1" dirty="0" smtClean="0">
                <a:latin typeface="+mn-lt"/>
              </a:rPr>
              <a:t>Las tres mayores </a:t>
            </a:r>
            <a:r>
              <a:rPr lang="es-ES" sz="2400" b="1" spc="-50" dirty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dificultades </a:t>
            </a:r>
            <a:r>
              <a:rPr lang="es-ES" sz="2400" b="1" spc="-5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del </a:t>
            </a:r>
            <a:r>
              <a:rPr lang="es-ES" sz="2400" b="1" spc="-50" dirty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contexto </a:t>
            </a:r>
            <a:r>
              <a:rPr lang="es-ES" sz="2400" b="1" dirty="0" smtClean="0">
                <a:latin typeface="+mn-lt"/>
              </a:rPr>
              <a:t>que confrontan en la actualidad</a:t>
            </a:r>
            <a:r>
              <a:rPr lang="es-ES" sz="2400" b="1" spc="-50" dirty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 y cómo las </a:t>
            </a:r>
            <a:r>
              <a:rPr lang="es-ES" sz="2400" b="1" spc="-5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enfrentan</a:t>
            </a:r>
            <a:r>
              <a:rPr lang="es-ES" sz="2400" b="1" dirty="0" smtClean="0">
                <a:latin typeface="+mn-lt"/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s-ES" sz="2400" b="1" dirty="0" smtClean="0">
                <a:latin typeface="+mn-lt"/>
              </a:rPr>
              <a:t>Las principales </a:t>
            </a:r>
            <a:r>
              <a:rPr lang="es-ES" sz="2400" b="1" spc="-50" dirty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acciones</a:t>
            </a:r>
            <a:r>
              <a:rPr lang="es-ES" sz="2400" b="1" dirty="0" smtClean="0">
                <a:latin typeface="+mn-lt"/>
              </a:rPr>
              <a:t> en ejecución o planificadas </a:t>
            </a:r>
            <a:r>
              <a:rPr lang="es-ES" sz="2400" b="1" spc="-50" dirty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para</a:t>
            </a:r>
            <a:r>
              <a:rPr lang="es-ES" sz="2400" b="1" dirty="0" smtClean="0">
                <a:latin typeface="+mn-lt"/>
              </a:rPr>
              <a:t> </a:t>
            </a:r>
            <a:r>
              <a:rPr lang="es-ES" sz="2400" b="1" spc="-50" dirty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mejorar la </a:t>
            </a:r>
            <a:r>
              <a:rPr lang="es-ES" sz="2400" b="1" spc="-5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calidad de la formación </a:t>
            </a:r>
            <a:r>
              <a:rPr lang="es-ES" sz="2400" b="1" spc="-50" dirty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del </a:t>
            </a:r>
            <a:r>
              <a:rPr lang="es-ES" sz="2400" b="1" spc="-5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alumnado</a:t>
            </a:r>
            <a:r>
              <a:rPr lang="es-ES" sz="2400" b="1" dirty="0" smtClean="0">
                <a:latin typeface="+mn-lt"/>
              </a:rPr>
              <a:t>.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es-VE" dirty="0">
              <a:latin typeface="+mn-lt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755168" y="5116559"/>
            <a:ext cx="5688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100" b="1" dirty="0" smtClean="0">
                <a:latin typeface="+mn-lt"/>
              </a:rPr>
              <a:t>Se procesaron 23 cuestionarios de 24 solicitados, con información a marzo 2014</a:t>
            </a:r>
            <a:r>
              <a:rPr lang="es-ES" b="1" dirty="0" smtClean="0"/>
              <a:t> 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624943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683568" y="332656"/>
            <a:ext cx="7941060" cy="55399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 smtClean="0">
                <a:solidFill>
                  <a:schemeClr val="bg1"/>
                </a:solidFill>
              </a:rPr>
              <a:t>Resultados: Dificultades del Contexto</a:t>
            </a:r>
            <a:endParaRPr lang="es-VE" sz="3000" b="1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23528" y="3706068"/>
            <a:ext cx="184731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endParaRPr lang="es-ES" sz="2400" dirty="0"/>
          </a:p>
          <a:p>
            <a:pPr>
              <a:spcBef>
                <a:spcPts val="1200"/>
              </a:spcBef>
            </a:pPr>
            <a:endParaRPr lang="es-ES" sz="2400" dirty="0" smtClean="0"/>
          </a:p>
          <a:p>
            <a:pPr>
              <a:spcBef>
                <a:spcPts val="1200"/>
              </a:spcBef>
            </a:pPr>
            <a:endParaRPr lang="es-VE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165288192"/>
              </p:ext>
            </p:extLst>
          </p:nvPr>
        </p:nvGraphicFramePr>
        <p:xfrm>
          <a:off x="508259" y="1628800"/>
          <a:ext cx="8096189" cy="4657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457371"/>
              </p:ext>
            </p:extLst>
          </p:nvPr>
        </p:nvGraphicFramePr>
        <p:xfrm>
          <a:off x="1763688" y="1772816"/>
          <a:ext cx="6552727" cy="575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731"/>
                <a:gridCol w="1625464"/>
                <a:gridCol w="1521532"/>
              </a:tblGrid>
              <a:tr h="575142">
                <a:tc>
                  <a:txBody>
                    <a:bodyPr/>
                    <a:lstStyle/>
                    <a:p>
                      <a:pPr defTabSz="900113"/>
                      <a:r>
                        <a:rPr lang="es-VE" sz="2400" dirty="0" smtClean="0"/>
                        <a:t>1. Financieros</a:t>
                      </a:r>
                      <a:endParaRPr lang="es-VE" sz="2400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2400" dirty="0" smtClean="0"/>
                        <a:t>18 (78%)</a:t>
                      </a:r>
                      <a:endParaRPr lang="es-VE" sz="2400" dirty="0"/>
                    </a:p>
                  </a:txBody>
                  <a:tcPr>
                    <a:solidFill>
                      <a:srgbClr val="1A5988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s-VE" sz="2400" dirty="0" smtClean="0"/>
                        <a:t>2,3</a:t>
                      </a:r>
                      <a:endParaRPr lang="es-VE" sz="2400" dirty="0"/>
                    </a:p>
                  </a:txBody>
                  <a:tcPr>
                    <a:solidFill>
                      <a:srgbClr val="2375B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829576"/>
              </p:ext>
            </p:extLst>
          </p:nvPr>
        </p:nvGraphicFramePr>
        <p:xfrm>
          <a:off x="1763688" y="2708920"/>
          <a:ext cx="6552727" cy="575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731"/>
                <a:gridCol w="1625464"/>
                <a:gridCol w="1521532"/>
              </a:tblGrid>
              <a:tr h="575142">
                <a:tc>
                  <a:txBody>
                    <a:bodyPr/>
                    <a:lstStyle/>
                    <a:p>
                      <a:pPr defTabSz="900113"/>
                      <a:r>
                        <a:rPr lang="es-VE" sz="2400" dirty="0" smtClean="0"/>
                        <a:t>2. Político-culturales</a:t>
                      </a:r>
                      <a:endParaRPr lang="es-VE" sz="2400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2400" dirty="0" smtClean="0"/>
                        <a:t>10 (43%)</a:t>
                      </a:r>
                      <a:endParaRPr lang="es-VE" sz="2400" dirty="0"/>
                    </a:p>
                  </a:txBody>
                  <a:tcPr>
                    <a:solidFill>
                      <a:srgbClr val="1A5988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s-VE" sz="2400" dirty="0" smtClean="0"/>
                        <a:t>2,3</a:t>
                      </a:r>
                      <a:endParaRPr lang="es-VE" sz="2400" dirty="0"/>
                    </a:p>
                  </a:txBody>
                  <a:tcPr>
                    <a:solidFill>
                      <a:srgbClr val="2375B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454806"/>
              </p:ext>
            </p:extLst>
          </p:nvPr>
        </p:nvGraphicFramePr>
        <p:xfrm>
          <a:off x="1763688" y="3695228"/>
          <a:ext cx="6552727" cy="575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731"/>
                <a:gridCol w="1625464"/>
                <a:gridCol w="1521532"/>
              </a:tblGrid>
              <a:tr h="575142">
                <a:tc>
                  <a:txBody>
                    <a:bodyPr/>
                    <a:lstStyle/>
                    <a:p>
                      <a:pPr defTabSz="900113"/>
                      <a:r>
                        <a:rPr lang="es-VE" sz="2400" dirty="0" smtClean="0"/>
                        <a:t>3. Marco regulatorio</a:t>
                      </a:r>
                      <a:endParaRPr lang="es-VE" sz="2400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2400" dirty="0" smtClean="0"/>
                        <a:t>11 (48%)</a:t>
                      </a:r>
                      <a:endParaRPr lang="es-VE" sz="2400" dirty="0"/>
                    </a:p>
                  </a:txBody>
                  <a:tcPr>
                    <a:solidFill>
                      <a:srgbClr val="1A5988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s-VE" sz="2400" dirty="0" smtClean="0"/>
                        <a:t>2,0</a:t>
                      </a:r>
                      <a:endParaRPr lang="es-VE" sz="2400" dirty="0"/>
                    </a:p>
                  </a:txBody>
                  <a:tcPr>
                    <a:solidFill>
                      <a:srgbClr val="2375B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545994"/>
              </p:ext>
            </p:extLst>
          </p:nvPr>
        </p:nvGraphicFramePr>
        <p:xfrm>
          <a:off x="1763689" y="4653136"/>
          <a:ext cx="6552728" cy="575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732"/>
                <a:gridCol w="1625464"/>
                <a:gridCol w="1521532"/>
              </a:tblGrid>
              <a:tr h="575142">
                <a:tc>
                  <a:txBody>
                    <a:bodyPr/>
                    <a:lstStyle/>
                    <a:p>
                      <a:pPr defTabSz="900113"/>
                      <a:r>
                        <a:rPr lang="es-VE" sz="2400" dirty="0" smtClean="0"/>
                        <a:t>4. Inseguridad</a:t>
                      </a:r>
                      <a:endParaRPr lang="es-VE" sz="2400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2400" dirty="0" smtClean="0"/>
                        <a:t>11 (48%)</a:t>
                      </a:r>
                      <a:endParaRPr lang="es-VE" sz="2400" dirty="0"/>
                    </a:p>
                  </a:txBody>
                  <a:tcPr>
                    <a:solidFill>
                      <a:srgbClr val="1A5988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s-VE" sz="2400" dirty="0" smtClean="0"/>
                        <a:t>2,0</a:t>
                      </a:r>
                      <a:endParaRPr lang="es-VE" sz="2400" dirty="0"/>
                    </a:p>
                  </a:txBody>
                  <a:tcPr>
                    <a:solidFill>
                      <a:srgbClr val="2375B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054873"/>
              </p:ext>
            </p:extLst>
          </p:nvPr>
        </p:nvGraphicFramePr>
        <p:xfrm>
          <a:off x="1763688" y="5661248"/>
          <a:ext cx="6552727" cy="575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731"/>
                <a:gridCol w="1625464"/>
                <a:gridCol w="1521532"/>
              </a:tblGrid>
              <a:tr h="575142">
                <a:tc>
                  <a:txBody>
                    <a:bodyPr/>
                    <a:lstStyle/>
                    <a:p>
                      <a:pPr defTabSz="900113"/>
                      <a:r>
                        <a:rPr lang="es-VE" sz="2400" dirty="0" smtClean="0"/>
                        <a:t>5. </a:t>
                      </a:r>
                      <a:r>
                        <a:rPr lang="es-VE" sz="2400" spc="-110" baseline="0" dirty="0" smtClean="0"/>
                        <a:t>Organizativo-pedagógicos</a:t>
                      </a:r>
                      <a:endParaRPr lang="es-VE" sz="2400" spc="-110" baseline="0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2400" dirty="0" smtClean="0"/>
                        <a:t>9 (39%)</a:t>
                      </a:r>
                      <a:endParaRPr lang="es-VE" sz="2400" dirty="0"/>
                    </a:p>
                  </a:txBody>
                  <a:tcPr>
                    <a:solidFill>
                      <a:srgbClr val="1A5988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s-VE" sz="2400" dirty="0" smtClean="0"/>
                        <a:t>1,7</a:t>
                      </a:r>
                      <a:endParaRPr lang="es-VE" sz="2400" dirty="0"/>
                    </a:p>
                  </a:txBody>
                  <a:tcPr>
                    <a:solidFill>
                      <a:srgbClr val="2375B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590421"/>
              </p:ext>
            </p:extLst>
          </p:nvPr>
        </p:nvGraphicFramePr>
        <p:xfrm>
          <a:off x="1763688" y="1124745"/>
          <a:ext cx="6552727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731"/>
                <a:gridCol w="1625464"/>
                <a:gridCol w="1521532"/>
              </a:tblGrid>
              <a:tr h="432048">
                <a:tc>
                  <a:txBody>
                    <a:bodyPr/>
                    <a:lstStyle/>
                    <a:p>
                      <a:pPr algn="ctr" defTabSz="900113"/>
                      <a:r>
                        <a:rPr lang="es-ES" sz="2400" dirty="0" smtClean="0"/>
                        <a:t>Dificultades/Riesgos</a:t>
                      </a:r>
                      <a:endParaRPr lang="es-VE" sz="24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2400" dirty="0" smtClean="0"/>
                        <a:t>Nº</a:t>
                      </a:r>
                      <a:endParaRPr lang="es-VE" sz="24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s-VE" sz="2000" dirty="0" smtClean="0"/>
                        <a:t>Importancia</a:t>
                      </a:r>
                      <a:endParaRPr lang="es-VE" sz="20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5" name="4 Flecha derecha"/>
          <p:cNvSpPr/>
          <p:nvPr/>
        </p:nvSpPr>
        <p:spPr>
          <a:xfrm>
            <a:off x="971600" y="1196752"/>
            <a:ext cx="648072" cy="36004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28522175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663388" y="548680"/>
            <a:ext cx="7941060" cy="553998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 smtClean="0">
                <a:solidFill>
                  <a:schemeClr val="bg1"/>
                </a:solidFill>
              </a:rPr>
              <a:t>Limitaciones Financieras</a:t>
            </a:r>
            <a:endParaRPr lang="es-VE" sz="3000" b="1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23528" y="3706068"/>
            <a:ext cx="184731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endParaRPr lang="es-ES" sz="2400" dirty="0"/>
          </a:p>
          <a:p>
            <a:pPr>
              <a:spcBef>
                <a:spcPts val="1200"/>
              </a:spcBef>
            </a:pPr>
            <a:endParaRPr lang="es-ES" sz="2400" dirty="0" smtClean="0"/>
          </a:p>
          <a:p>
            <a:pPr>
              <a:spcBef>
                <a:spcPts val="1200"/>
              </a:spcBef>
            </a:pPr>
            <a:endParaRPr lang="es-VE" dirty="0"/>
          </a:p>
        </p:txBody>
      </p:sp>
      <p:sp>
        <p:nvSpPr>
          <p:cNvPr id="6" name="CuadroTexto 5"/>
          <p:cNvSpPr txBox="1"/>
          <p:nvPr/>
        </p:nvSpPr>
        <p:spPr>
          <a:xfrm>
            <a:off x="1389563" y="6074712"/>
            <a:ext cx="66967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s-VE" sz="2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No se informa de restricciones en la oferta de programas ni en la atención de los </a:t>
            </a:r>
            <a:r>
              <a:rPr lang="es-VE" sz="2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estudiantes</a:t>
            </a:r>
            <a:endParaRPr lang="es-VE" sz="21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7452320" y="332656"/>
            <a:ext cx="1512168" cy="961075"/>
          </a:xfrm>
          <a:prstGeom prst="ellipse">
            <a:avLst/>
          </a:prstGeom>
          <a:blipFill rotWithShape="1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CuadroTexto 3"/>
          <p:cNvSpPr txBox="1"/>
          <p:nvPr/>
        </p:nvSpPr>
        <p:spPr>
          <a:xfrm>
            <a:off x="323528" y="1293731"/>
            <a:ext cx="3384376" cy="464423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800"/>
              </a:spcBef>
              <a:spcAft>
                <a:spcPts val="200"/>
              </a:spcAft>
              <a:buFont typeface="+mj-lt"/>
              <a:buAutoNum type="arabicPeriod"/>
            </a:pPr>
            <a:endParaRPr lang="es-VE" sz="2100" b="1" dirty="0" smtClean="0">
              <a:solidFill>
                <a:schemeClr val="bg1"/>
              </a:solidFill>
              <a:latin typeface="+mn-lt"/>
            </a:endParaRPr>
          </a:p>
          <a:p>
            <a:pPr marL="342900" indent="-342900">
              <a:spcBef>
                <a:spcPts val="18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s-VE" sz="2100" b="1" dirty="0" smtClean="0">
                <a:solidFill>
                  <a:schemeClr val="bg1"/>
                </a:solidFill>
                <a:latin typeface="+mn-lt"/>
              </a:rPr>
              <a:t>Inflación </a:t>
            </a:r>
            <a:r>
              <a:rPr lang="es-VE" sz="2100" b="1" dirty="0">
                <a:solidFill>
                  <a:schemeClr val="bg1"/>
                </a:solidFill>
                <a:latin typeface="+mn-lt"/>
              </a:rPr>
              <a:t>que deteriora los presupuestos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s-VE" sz="2100" b="1" dirty="0">
                <a:solidFill>
                  <a:schemeClr val="bg1"/>
                </a:solidFill>
                <a:latin typeface="+mn-lt"/>
              </a:rPr>
              <a:t>Regulaciones en las matrículas y morosidad en los pagos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s-VE" sz="2100" b="1" dirty="0">
                <a:solidFill>
                  <a:schemeClr val="bg1"/>
                </a:solidFill>
                <a:latin typeface="+mn-lt"/>
              </a:rPr>
              <a:t>Barreras para obtener recursos públicos 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s-VE" sz="2100" b="1" dirty="0">
                <a:solidFill>
                  <a:schemeClr val="bg1"/>
                </a:solidFill>
                <a:latin typeface="+mn-lt"/>
              </a:rPr>
              <a:t>Disminución en las donaciones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s-VE" sz="2100" b="1" dirty="0">
                <a:solidFill>
                  <a:schemeClr val="bg1"/>
                </a:solidFill>
                <a:latin typeface="+mn-lt"/>
              </a:rPr>
              <a:t>Bajos niveles de </a:t>
            </a:r>
            <a:r>
              <a:rPr lang="es-VE" sz="2100" b="1" dirty="0" smtClean="0">
                <a:solidFill>
                  <a:schemeClr val="bg1"/>
                </a:solidFill>
                <a:latin typeface="+mn-lt"/>
              </a:rPr>
              <a:t>salarios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s-VE" sz="21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707904" y="1285407"/>
            <a:ext cx="5112568" cy="46525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es-VE" sz="2100" b="1" dirty="0">
                <a:latin typeface="+mn-lt"/>
              </a:rPr>
              <a:t>Austeridad en gastos operativos. </a:t>
            </a:r>
          </a:p>
          <a:p>
            <a:pPr marL="285750" indent="-285750" fontAlgn="auto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es-VE" sz="2100" b="1" dirty="0">
                <a:solidFill>
                  <a:srgbClr val="C00000"/>
                </a:solidFill>
                <a:latin typeface="+mn-lt"/>
              </a:rPr>
              <a:t>Cultura del cuidado, ahorro y solidaridad. 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VE" sz="2100" b="1" dirty="0">
                <a:latin typeface="+mn-lt"/>
              </a:rPr>
              <a:t>Consensos con los PPRR para el financiamiento de la matrícula. </a:t>
            </a:r>
          </a:p>
          <a:p>
            <a:pPr marL="285750" indent="-285750" fontAlgn="auto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es-VE" sz="2100" b="1" dirty="0">
                <a:solidFill>
                  <a:srgbClr val="C00000"/>
                </a:solidFill>
                <a:latin typeface="+mn-lt"/>
              </a:rPr>
              <a:t>Campañas de concientización sobre la situación económica.</a:t>
            </a:r>
          </a:p>
          <a:p>
            <a:pPr marL="285750" indent="-285750" fontAlgn="auto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es-VE" sz="2100" b="1" dirty="0">
                <a:latin typeface="+mn-lt"/>
              </a:rPr>
              <a:t>Mayor relación con ministerios y atención a exigencias de los convenios.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VE" sz="2100" b="1" dirty="0">
                <a:solidFill>
                  <a:srgbClr val="C00000"/>
                </a:solidFill>
                <a:latin typeface="+mn-lt"/>
              </a:rPr>
              <a:t>Búsqueda de nuevas fuentes de financiamiento.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VE" sz="2100" b="1" dirty="0">
                <a:latin typeface="+mn-lt"/>
              </a:rPr>
              <a:t>Exploración de alianzas locales. 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VE" sz="2100" b="1" dirty="0">
                <a:solidFill>
                  <a:srgbClr val="C00000"/>
                </a:solidFill>
                <a:latin typeface="+mn-lt"/>
              </a:rPr>
              <a:t>Procura de fondos para necesidades especiales</a:t>
            </a:r>
            <a:r>
              <a:rPr lang="es-VE" sz="2100" b="1" dirty="0" smtClean="0">
                <a:solidFill>
                  <a:srgbClr val="C00000"/>
                </a:solidFill>
                <a:latin typeface="+mn-lt"/>
              </a:rPr>
              <a:t>.</a:t>
            </a:r>
            <a:endParaRPr lang="es-VE" sz="21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99416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663388" y="548680"/>
            <a:ext cx="7941060" cy="553998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s-ES" sz="3000" b="1" dirty="0" smtClean="0">
                <a:solidFill>
                  <a:schemeClr val="bg1"/>
                </a:solidFill>
              </a:rPr>
              <a:t>Situación política y sus consecuencias</a:t>
            </a:r>
            <a:endParaRPr lang="es-VE" sz="3000" b="1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23528" y="3706068"/>
            <a:ext cx="184731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endParaRPr lang="es-ES" sz="2400" dirty="0"/>
          </a:p>
          <a:p>
            <a:pPr>
              <a:spcBef>
                <a:spcPts val="1200"/>
              </a:spcBef>
            </a:pPr>
            <a:endParaRPr lang="es-ES" sz="2400" dirty="0" smtClean="0"/>
          </a:p>
          <a:p>
            <a:pPr>
              <a:spcBef>
                <a:spcPts val="1200"/>
              </a:spcBef>
            </a:pPr>
            <a:endParaRPr lang="es-VE" dirty="0"/>
          </a:p>
        </p:txBody>
      </p:sp>
      <p:sp>
        <p:nvSpPr>
          <p:cNvPr id="6" name="Elipse 5"/>
          <p:cNvSpPr/>
          <p:nvPr/>
        </p:nvSpPr>
        <p:spPr>
          <a:xfrm>
            <a:off x="7884368" y="332657"/>
            <a:ext cx="1008112" cy="1008112"/>
          </a:xfrm>
          <a:prstGeom prst="ellipse">
            <a:avLst/>
          </a:prstGeom>
          <a:blipFill rotWithShape="1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CuadroTexto 4"/>
          <p:cNvSpPr txBox="1"/>
          <p:nvPr/>
        </p:nvSpPr>
        <p:spPr>
          <a:xfrm>
            <a:off x="508259" y="1700808"/>
            <a:ext cx="3559685" cy="378565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fontAlgn="auto">
              <a:spcBef>
                <a:spcPts val="200"/>
              </a:spcBef>
              <a:spcAft>
                <a:spcPts val="200"/>
              </a:spcAft>
              <a:defRPr/>
            </a:pPr>
            <a:endParaRPr lang="es-VE" sz="2000" b="1" dirty="0" smtClean="0">
              <a:solidFill>
                <a:schemeClr val="lt1"/>
              </a:solidFill>
              <a:latin typeface="+mn-lt"/>
            </a:endParaRPr>
          </a:p>
          <a:p>
            <a:pPr marL="342900" indent="-342900" fontAlgn="auto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defRPr/>
            </a:pPr>
            <a:r>
              <a:rPr lang="es-VE" sz="2100" b="1" dirty="0" smtClean="0">
                <a:solidFill>
                  <a:schemeClr val="lt1"/>
                </a:solidFill>
                <a:latin typeface="+mn-lt"/>
              </a:rPr>
              <a:t>Polarización</a:t>
            </a:r>
            <a:r>
              <a:rPr lang="es-VE" sz="2100" b="1" dirty="0">
                <a:solidFill>
                  <a:schemeClr val="lt1"/>
                </a:solidFill>
                <a:latin typeface="+mn-lt"/>
              </a:rPr>
              <a:t>: tensiones internas, miedo a expresarse y el no reclamo de derechos</a:t>
            </a:r>
          </a:p>
          <a:p>
            <a:pPr marL="342900" indent="-342900" fontAlgn="auto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defRPr/>
            </a:pPr>
            <a:r>
              <a:rPr lang="es-VE" sz="2100" b="1" dirty="0">
                <a:solidFill>
                  <a:schemeClr val="lt1"/>
                </a:solidFill>
                <a:latin typeface="+mn-lt"/>
              </a:rPr>
              <a:t>Cultura de Estado rentista: no promueve el compromiso</a:t>
            </a:r>
          </a:p>
          <a:p>
            <a:pPr marL="342900" indent="-342900" fontAlgn="auto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defRPr/>
            </a:pPr>
            <a:r>
              <a:rPr lang="es-VE" sz="2100" b="1" dirty="0">
                <a:solidFill>
                  <a:schemeClr val="lt1"/>
                </a:solidFill>
                <a:latin typeface="+mn-lt"/>
              </a:rPr>
              <a:t>Inestabilidad: suspensión de actividades que afecta la planificación </a:t>
            </a:r>
            <a:r>
              <a:rPr lang="es-VE" sz="2100" b="1" dirty="0" smtClean="0">
                <a:solidFill>
                  <a:schemeClr val="lt1"/>
                </a:solidFill>
                <a:latin typeface="+mn-lt"/>
              </a:rPr>
              <a:t>docente</a:t>
            </a:r>
            <a:endParaRPr lang="es-VE" sz="21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067944" y="1700808"/>
            <a:ext cx="4680520" cy="378565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s-VE" sz="2000" b="1" dirty="0" smtClean="0"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VE" sz="2100" b="1" dirty="0" smtClean="0">
                <a:latin typeface="+mn-lt"/>
              </a:rPr>
              <a:t>Espacios </a:t>
            </a:r>
            <a:r>
              <a:rPr lang="es-VE" sz="2100" b="1" dirty="0">
                <a:latin typeface="+mn-lt"/>
              </a:rPr>
              <a:t>de diálogo reflexivo sobre la situación del país.</a:t>
            </a:r>
          </a:p>
          <a:p>
            <a:pPr marL="285750" indent="-285750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VE" sz="2100" b="1" dirty="0">
                <a:solidFill>
                  <a:srgbClr val="C00000"/>
                </a:solidFill>
                <a:latin typeface="+mn-lt"/>
              </a:rPr>
              <a:t>Formación para la ciudadanía y una cultura de paz.</a:t>
            </a:r>
          </a:p>
          <a:p>
            <a:pPr marL="285750" indent="-285750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VE" sz="2100" b="1" dirty="0">
                <a:latin typeface="+mn-lt"/>
              </a:rPr>
              <a:t>Relaciones con consejos comunales y diálogo con personeros del gobierno.</a:t>
            </a:r>
          </a:p>
          <a:p>
            <a:pPr marL="285750" indent="-285750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VE" sz="2100" b="1" dirty="0">
                <a:solidFill>
                  <a:srgbClr val="C00000"/>
                </a:solidFill>
                <a:latin typeface="+mn-lt"/>
              </a:rPr>
              <a:t>Planes alternativos para la docencia y reprogramaciones del calendario.</a:t>
            </a:r>
          </a:p>
          <a:p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19703002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663388" y="548680"/>
            <a:ext cx="7941060" cy="553998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s-ES" sz="3000" b="1" dirty="0" smtClean="0">
                <a:solidFill>
                  <a:schemeClr val="bg1"/>
                </a:solidFill>
              </a:rPr>
              <a:t>Modelo educativo y marco regulatorio</a:t>
            </a:r>
            <a:endParaRPr lang="es-VE" sz="3000" b="1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23528" y="3706068"/>
            <a:ext cx="184731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endParaRPr lang="es-ES" sz="2400" dirty="0"/>
          </a:p>
          <a:p>
            <a:pPr>
              <a:spcBef>
                <a:spcPts val="1200"/>
              </a:spcBef>
            </a:pPr>
            <a:endParaRPr lang="es-ES" sz="2400" dirty="0" smtClean="0"/>
          </a:p>
          <a:p>
            <a:pPr>
              <a:spcBef>
                <a:spcPts val="1200"/>
              </a:spcBef>
            </a:pPr>
            <a:endParaRPr lang="es-VE" dirty="0"/>
          </a:p>
        </p:txBody>
      </p:sp>
      <p:sp>
        <p:nvSpPr>
          <p:cNvPr id="6" name="Elipse 5"/>
          <p:cNvSpPr/>
          <p:nvPr/>
        </p:nvSpPr>
        <p:spPr>
          <a:xfrm>
            <a:off x="7884368" y="332656"/>
            <a:ext cx="1008112" cy="936104"/>
          </a:xfrm>
          <a:prstGeom prst="ellipse">
            <a:avLst/>
          </a:prstGeom>
          <a:blipFill rotWithShape="1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3 CuadroTexto"/>
          <p:cNvSpPr txBox="1"/>
          <p:nvPr/>
        </p:nvSpPr>
        <p:spPr>
          <a:xfrm>
            <a:off x="508259" y="1412776"/>
            <a:ext cx="3292216" cy="48731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363538" indent="-363538" fontAlgn="auto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defRPr/>
            </a:pPr>
            <a:endParaRPr lang="es-VE" sz="2000" b="1" dirty="0" smtClean="0">
              <a:solidFill>
                <a:schemeClr val="lt1"/>
              </a:solidFill>
              <a:latin typeface="+mn-lt"/>
            </a:endParaRPr>
          </a:p>
          <a:p>
            <a:pPr marL="363538" indent="-363538" fontAlgn="auto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defRPr/>
            </a:pPr>
            <a:r>
              <a:rPr lang="es-VE" sz="2100" b="1" dirty="0" smtClean="0">
                <a:solidFill>
                  <a:schemeClr val="lt1"/>
                </a:solidFill>
                <a:latin typeface="+mn-lt"/>
              </a:rPr>
              <a:t>El </a:t>
            </a:r>
            <a:r>
              <a:rPr lang="es-VE" sz="2100" b="1" dirty="0">
                <a:solidFill>
                  <a:schemeClr val="lt1"/>
                </a:solidFill>
                <a:latin typeface="+mn-lt"/>
              </a:rPr>
              <a:t>Currículo Bolivariano</a:t>
            </a:r>
          </a:p>
          <a:p>
            <a:pPr marL="363538" indent="-363538" fontAlgn="auto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defRPr/>
            </a:pPr>
            <a:r>
              <a:rPr lang="es-VE" sz="2100" b="1" dirty="0">
                <a:solidFill>
                  <a:schemeClr val="lt1"/>
                </a:solidFill>
                <a:latin typeface="+mn-lt"/>
              </a:rPr>
              <a:t>Resolución 058</a:t>
            </a:r>
          </a:p>
          <a:p>
            <a:pPr marL="363538" indent="-363538" fontAlgn="auto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defRPr/>
            </a:pPr>
            <a:r>
              <a:rPr lang="es-VE" sz="2100" b="1" dirty="0">
                <a:solidFill>
                  <a:schemeClr val="lt1"/>
                </a:solidFill>
                <a:latin typeface="+mn-lt"/>
              </a:rPr>
              <a:t>Circulares sobre Evaluación</a:t>
            </a:r>
          </a:p>
          <a:p>
            <a:pPr marL="363538" indent="-363538" fontAlgn="auto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defRPr/>
            </a:pPr>
            <a:r>
              <a:rPr lang="es-VE" sz="2100" b="1" dirty="0">
                <a:solidFill>
                  <a:schemeClr val="lt1"/>
                </a:solidFill>
                <a:latin typeface="+mn-lt"/>
              </a:rPr>
              <a:t>Resolución 4537  (CPFA)</a:t>
            </a:r>
          </a:p>
          <a:p>
            <a:pPr marL="363538" indent="-363538" fontAlgn="auto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defRPr/>
            </a:pPr>
            <a:r>
              <a:rPr lang="es-VE" sz="2100" b="1" dirty="0">
                <a:solidFill>
                  <a:schemeClr val="lt1"/>
                </a:solidFill>
                <a:latin typeface="+mn-lt"/>
              </a:rPr>
              <a:t>Lagunas en la legislación sobre educación de jóvenes y adultos (IRFA)</a:t>
            </a:r>
          </a:p>
          <a:p>
            <a:pPr marL="363538" indent="-363538" fontAlgn="auto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defRPr/>
            </a:pPr>
            <a:r>
              <a:rPr lang="es-VE" sz="2100" b="1" dirty="0">
                <a:solidFill>
                  <a:schemeClr val="lt1"/>
                </a:solidFill>
                <a:latin typeface="+mn-lt"/>
              </a:rPr>
              <a:t>La materia laboral </a:t>
            </a:r>
            <a:endParaRPr lang="es-VE" sz="2100" b="1" dirty="0" smtClean="0">
              <a:solidFill>
                <a:schemeClr val="lt1"/>
              </a:solidFill>
              <a:latin typeface="+mn-lt"/>
            </a:endParaRPr>
          </a:p>
          <a:p>
            <a:pPr marL="252000" fontAlgn="auto">
              <a:spcBef>
                <a:spcPts val="200"/>
              </a:spcBef>
              <a:spcAft>
                <a:spcPts val="200"/>
              </a:spcAft>
              <a:defRPr/>
            </a:pPr>
            <a:endParaRPr lang="es-ES_tradnl" sz="2000" b="1" dirty="0">
              <a:solidFill>
                <a:schemeClr val="lt1"/>
              </a:solidFill>
              <a:latin typeface="+mn-lt"/>
            </a:endParaRPr>
          </a:p>
          <a:p>
            <a:pPr marL="252000" fontAlgn="auto">
              <a:spcBef>
                <a:spcPts val="200"/>
              </a:spcBef>
              <a:spcAft>
                <a:spcPts val="200"/>
              </a:spcAft>
              <a:defRPr/>
            </a:pPr>
            <a:endParaRPr lang="es-ES_tradnl" sz="2000" b="1" dirty="0" smtClean="0">
              <a:solidFill>
                <a:schemeClr val="lt1"/>
              </a:solidFill>
              <a:latin typeface="+mn-lt"/>
            </a:endParaRPr>
          </a:p>
          <a:p>
            <a:pPr marL="252000" fontAlgn="auto">
              <a:spcBef>
                <a:spcPts val="200"/>
              </a:spcBef>
              <a:spcAft>
                <a:spcPts val="200"/>
              </a:spcAft>
              <a:defRPr/>
            </a:pPr>
            <a:endParaRPr lang="es-ES_tradnl" sz="2000" b="1" dirty="0" smtClean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800475" y="1412776"/>
            <a:ext cx="4947988" cy="4873129"/>
          </a:xfrm>
          <a:prstGeom prst="rect">
            <a:avLst/>
          </a:prstGeom>
          <a:solidFill>
            <a:srgbClr val="FCE3D0"/>
          </a:solidFill>
        </p:spPr>
        <p:txBody>
          <a:bodyPr wrap="square" rtlCol="0">
            <a:spAutoFit/>
          </a:bodyPr>
          <a:lstStyle/>
          <a:p>
            <a:pPr marL="306388" indent="-306388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s-VE" sz="2100" b="1" dirty="0">
                <a:latin typeface="+mn-lt"/>
              </a:rPr>
              <a:t>Estudio del CNB y </a:t>
            </a:r>
            <a:r>
              <a:rPr lang="es-VE" sz="2100" b="1" dirty="0" smtClean="0">
                <a:latin typeface="+mn-lt"/>
              </a:rPr>
              <a:t>normativas </a:t>
            </a:r>
            <a:r>
              <a:rPr lang="es-VE" sz="2100" b="1" dirty="0">
                <a:latin typeface="+mn-lt"/>
              </a:rPr>
              <a:t>para encontrar puntos de articulación con </a:t>
            </a:r>
            <a:r>
              <a:rPr lang="es-VE" sz="2100" b="1" dirty="0" smtClean="0">
                <a:latin typeface="+mn-lt"/>
              </a:rPr>
              <a:t> propuestas </a:t>
            </a:r>
            <a:r>
              <a:rPr lang="es-VE" sz="2100" b="1" dirty="0">
                <a:latin typeface="+mn-lt"/>
              </a:rPr>
              <a:t>propias sin afectarlas.</a:t>
            </a:r>
          </a:p>
          <a:p>
            <a:pPr marL="306388" indent="-306388" fontAlgn="auto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es-VE" sz="2100" b="1" dirty="0">
                <a:solidFill>
                  <a:srgbClr val="C00000"/>
                </a:solidFill>
                <a:latin typeface="+mn-lt"/>
              </a:rPr>
              <a:t>Socialización de experiencias curriculares significativas.</a:t>
            </a:r>
            <a:r>
              <a:rPr lang="es-VE" sz="2100" b="1" dirty="0">
                <a:latin typeface="+mn-lt"/>
              </a:rPr>
              <a:t>  </a:t>
            </a:r>
          </a:p>
          <a:p>
            <a:pPr marL="306388" indent="-306388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s-VE" sz="2100" b="1" dirty="0">
                <a:latin typeface="+mn-lt"/>
              </a:rPr>
              <a:t>Frente a la 058, estrategias de gestión colegiada y funcionamiento alternativo.</a:t>
            </a:r>
          </a:p>
          <a:p>
            <a:pPr marL="306388" indent="-306388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s-VE" sz="2100" b="1" dirty="0">
                <a:solidFill>
                  <a:srgbClr val="C00000"/>
                </a:solidFill>
                <a:latin typeface="+mn-lt"/>
              </a:rPr>
              <a:t>Consultas a los docentes sobre modos de aplicar </a:t>
            </a:r>
            <a:r>
              <a:rPr lang="es-VE" sz="2100" b="1" dirty="0" smtClean="0">
                <a:solidFill>
                  <a:srgbClr val="C00000"/>
                </a:solidFill>
                <a:latin typeface="+mn-lt"/>
              </a:rPr>
              <a:t>las normas sobre evaluación</a:t>
            </a:r>
            <a:r>
              <a:rPr lang="es-VE" sz="2100" b="1" dirty="0">
                <a:solidFill>
                  <a:srgbClr val="C00000"/>
                </a:solidFill>
                <a:latin typeface="+mn-lt"/>
              </a:rPr>
              <a:t>. </a:t>
            </a:r>
          </a:p>
          <a:p>
            <a:pPr marL="306388" indent="-306388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s-VE" sz="2100" b="1" dirty="0">
                <a:latin typeface="+mn-lt"/>
              </a:rPr>
              <a:t>Diálogo con </a:t>
            </a:r>
            <a:r>
              <a:rPr lang="es-VE" sz="2100" b="1" dirty="0" smtClean="0">
                <a:latin typeface="+mn-lt"/>
              </a:rPr>
              <a:t>ministerios e instituciones afines sobre normas </a:t>
            </a:r>
            <a:r>
              <a:rPr lang="es-VE" sz="2100" b="1" dirty="0">
                <a:latin typeface="+mn-lt"/>
              </a:rPr>
              <a:t>que las afectan.</a:t>
            </a:r>
          </a:p>
          <a:p>
            <a:pPr marL="306388" indent="-306388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s-ES" sz="2100" b="1" dirty="0">
                <a:solidFill>
                  <a:srgbClr val="C00000"/>
                </a:solidFill>
                <a:latin typeface="+mn-lt"/>
              </a:rPr>
              <a:t>Cumplimiento de lo básico en materia laboral y  “blindaje” de procedimientos para evitar intervenciones</a:t>
            </a:r>
            <a:r>
              <a:rPr lang="es-ES" sz="2100" b="1" dirty="0" smtClean="0">
                <a:solidFill>
                  <a:srgbClr val="C00000"/>
                </a:solidFill>
                <a:latin typeface="+mn-lt"/>
              </a:rPr>
              <a:t>.</a:t>
            </a:r>
            <a:endParaRPr lang="es-VE" sz="21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621375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663388" y="548680"/>
            <a:ext cx="7941060" cy="553998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 smtClean="0">
                <a:solidFill>
                  <a:schemeClr val="bg1"/>
                </a:solidFill>
              </a:rPr>
              <a:t>Inseguridad externa e interna</a:t>
            </a:r>
            <a:endParaRPr lang="es-VE" sz="3000" b="1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23528" y="3706068"/>
            <a:ext cx="184731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endParaRPr lang="es-ES" sz="2400" dirty="0"/>
          </a:p>
          <a:p>
            <a:pPr>
              <a:spcBef>
                <a:spcPts val="1200"/>
              </a:spcBef>
            </a:pPr>
            <a:endParaRPr lang="es-ES" sz="2400" dirty="0" smtClean="0"/>
          </a:p>
          <a:p>
            <a:pPr>
              <a:spcBef>
                <a:spcPts val="1200"/>
              </a:spcBef>
            </a:pPr>
            <a:endParaRPr lang="es-VE" dirty="0"/>
          </a:p>
        </p:txBody>
      </p:sp>
      <p:sp>
        <p:nvSpPr>
          <p:cNvPr id="7" name="Elipse 6"/>
          <p:cNvSpPr/>
          <p:nvPr/>
        </p:nvSpPr>
        <p:spPr>
          <a:xfrm>
            <a:off x="7668344" y="404664"/>
            <a:ext cx="1270711" cy="864096"/>
          </a:xfrm>
          <a:prstGeom prst="ellipse">
            <a:avLst/>
          </a:prstGeom>
          <a:blipFill rotWithShape="1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CuadroTexto 3"/>
          <p:cNvSpPr txBox="1"/>
          <p:nvPr/>
        </p:nvSpPr>
        <p:spPr>
          <a:xfrm>
            <a:off x="508259" y="1412776"/>
            <a:ext cx="3210757" cy="488338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fontAlgn="auto">
              <a:spcBef>
                <a:spcPts val="200"/>
              </a:spcBef>
              <a:spcAft>
                <a:spcPts val="200"/>
              </a:spcAft>
              <a:defRPr/>
            </a:pPr>
            <a:endParaRPr lang="es-VE" sz="2100" b="1" dirty="0" smtClean="0">
              <a:solidFill>
                <a:schemeClr val="lt1"/>
              </a:solidFill>
              <a:latin typeface="+mn-lt"/>
            </a:endParaRPr>
          </a:p>
          <a:p>
            <a:pPr fontAlgn="auto">
              <a:spcBef>
                <a:spcPts val="200"/>
              </a:spcBef>
              <a:spcAft>
                <a:spcPts val="200"/>
              </a:spcAft>
              <a:defRPr/>
            </a:pPr>
            <a:r>
              <a:rPr lang="es-VE" sz="2100" b="1" dirty="0" smtClean="0">
                <a:solidFill>
                  <a:schemeClr val="lt1"/>
                </a:solidFill>
                <a:latin typeface="+mn-lt"/>
              </a:rPr>
              <a:t>Se </a:t>
            </a:r>
            <a:r>
              <a:rPr lang="es-VE" sz="2100" b="1" dirty="0">
                <a:solidFill>
                  <a:schemeClr val="lt1"/>
                </a:solidFill>
                <a:latin typeface="+mn-lt"/>
              </a:rPr>
              <a:t>mencionan casos de</a:t>
            </a:r>
          </a:p>
          <a:p>
            <a:pPr marL="285750" indent="-285750" fontAlgn="auto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es-VE" sz="2100" b="1" dirty="0">
                <a:solidFill>
                  <a:schemeClr val="lt1"/>
                </a:solidFill>
                <a:latin typeface="+mn-lt"/>
              </a:rPr>
              <a:t>violencia escolar </a:t>
            </a:r>
          </a:p>
          <a:p>
            <a:pPr marL="285750" indent="-285750" fontAlgn="auto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es-VE" sz="2100" b="1" dirty="0">
                <a:solidFill>
                  <a:schemeClr val="lt1"/>
                </a:solidFill>
                <a:latin typeface="+mn-lt"/>
              </a:rPr>
              <a:t>atracos</a:t>
            </a:r>
          </a:p>
          <a:p>
            <a:pPr marL="285750" indent="-285750" fontAlgn="auto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es-VE" sz="2100" b="1" dirty="0">
                <a:solidFill>
                  <a:schemeClr val="lt1"/>
                </a:solidFill>
                <a:latin typeface="+mn-lt"/>
              </a:rPr>
              <a:t>extorsión </a:t>
            </a:r>
          </a:p>
          <a:p>
            <a:pPr marL="285750" indent="-285750" fontAlgn="auto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es-VE" sz="2100" b="1" dirty="0">
                <a:solidFill>
                  <a:schemeClr val="lt1"/>
                </a:solidFill>
                <a:latin typeface="+mn-lt"/>
              </a:rPr>
              <a:t>drogas</a:t>
            </a:r>
          </a:p>
          <a:p>
            <a:pPr marL="285750" indent="-285750" fontAlgn="auto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es-VE" sz="2100" b="1" dirty="0">
                <a:solidFill>
                  <a:schemeClr val="lt1"/>
                </a:solidFill>
                <a:latin typeface="+mn-lt"/>
              </a:rPr>
              <a:t>falta de vigilancia pública</a:t>
            </a:r>
            <a:endParaRPr lang="es-VE" sz="2100" b="1" dirty="0">
              <a:solidFill>
                <a:schemeClr val="bg1"/>
              </a:solidFill>
              <a:latin typeface="+mn-lt"/>
            </a:endParaRPr>
          </a:p>
          <a:p>
            <a:pPr marL="285750" indent="-285750" fontAlgn="auto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es-VE" sz="2100" b="1" dirty="0">
                <a:solidFill>
                  <a:schemeClr val="lt1"/>
                </a:solidFill>
                <a:latin typeface="+mn-lt"/>
              </a:rPr>
              <a:t>riesgo de </a:t>
            </a:r>
            <a:r>
              <a:rPr lang="es-VE" sz="2100" b="1" dirty="0" smtClean="0">
                <a:solidFill>
                  <a:schemeClr val="lt1"/>
                </a:solidFill>
                <a:latin typeface="+mn-lt"/>
              </a:rPr>
              <a:t>expropiación</a:t>
            </a:r>
          </a:p>
          <a:p>
            <a:pPr marL="285750" indent="-285750" fontAlgn="auto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endParaRPr lang="es-VE" sz="2100" b="1" dirty="0">
              <a:solidFill>
                <a:schemeClr val="lt1"/>
              </a:solidFill>
              <a:latin typeface="+mn-lt"/>
            </a:endParaRPr>
          </a:p>
          <a:p>
            <a:pPr marL="285750" indent="-285750" fontAlgn="auto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endParaRPr lang="es-VE" sz="2100" b="1" dirty="0" smtClean="0">
              <a:solidFill>
                <a:schemeClr val="lt1"/>
              </a:solidFill>
              <a:latin typeface="+mn-lt"/>
            </a:endParaRPr>
          </a:p>
          <a:p>
            <a:pPr marL="285750" indent="-285750" fontAlgn="auto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endParaRPr lang="es-VE" sz="2100" b="1" dirty="0">
              <a:solidFill>
                <a:schemeClr val="lt1"/>
              </a:solidFill>
              <a:latin typeface="+mn-lt"/>
            </a:endParaRPr>
          </a:p>
          <a:p>
            <a:pPr fontAlgn="auto">
              <a:spcBef>
                <a:spcPts val="200"/>
              </a:spcBef>
              <a:spcAft>
                <a:spcPts val="200"/>
              </a:spcAft>
              <a:defRPr/>
            </a:pPr>
            <a:endParaRPr lang="es-ES" sz="2100" b="1" dirty="0" smtClean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719016" y="1412776"/>
            <a:ext cx="5029448" cy="4883388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marL="271463" indent="-2714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VE" sz="2100" b="1" dirty="0">
                <a:latin typeface="+mn-lt"/>
              </a:rPr>
              <a:t>Formación en valores humano-cristianos y ciudadanos.</a:t>
            </a:r>
          </a:p>
          <a:p>
            <a:pPr marL="271463" indent="-2714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VE" sz="2100" b="1" dirty="0">
                <a:solidFill>
                  <a:srgbClr val="C00000"/>
                </a:solidFill>
                <a:latin typeface="+mn-lt"/>
              </a:rPr>
              <a:t>Promoción de grupos juveniles del deporte y la cultura.</a:t>
            </a:r>
          </a:p>
          <a:p>
            <a:pPr marL="271463" indent="-2714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2100" b="1" dirty="0">
                <a:latin typeface="+mn-lt"/>
              </a:rPr>
              <a:t>Acompañamiento/seguimiento a estudiantes y familias. </a:t>
            </a:r>
            <a:endParaRPr lang="es-VE" sz="2100" b="1" dirty="0">
              <a:latin typeface="+mn-lt"/>
            </a:endParaRPr>
          </a:p>
          <a:p>
            <a:pPr marL="271463" indent="-2714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VE" sz="2100" b="1" dirty="0">
                <a:solidFill>
                  <a:srgbClr val="C00000"/>
                </a:solidFill>
                <a:latin typeface="+mn-lt"/>
              </a:rPr>
              <a:t>Revisión de manuales de convivencia y protocolos de actuación.</a:t>
            </a:r>
            <a:r>
              <a:rPr lang="es-VE" sz="2100" b="1" dirty="0">
                <a:latin typeface="+mn-lt"/>
              </a:rPr>
              <a:t> </a:t>
            </a:r>
          </a:p>
          <a:p>
            <a:pPr marL="271463" indent="-2714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VE" sz="2100" b="1" dirty="0">
                <a:latin typeface="+mn-lt"/>
              </a:rPr>
              <a:t>Planes de seguridad y formación del personal de vigilancia. </a:t>
            </a:r>
          </a:p>
          <a:p>
            <a:pPr marL="271463" indent="-271463" fontAlgn="auto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s-VE" sz="2100" b="1" dirty="0">
                <a:solidFill>
                  <a:srgbClr val="C00000"/>
                </a:solidFill>
                <a:latin typeface="+mn-lt"/>
              </a:rPr>
              <a:t>Acuerdos con consejos comunales, policías y </a:t>
            </a:r>
            <a:r>
              <a:rPr lang="es-VE" sz="2100" b="1" dirty="0" smtClean="0">
                <a:solidFill>
                  <a:srgbClr val="C00000"/>
                </a:solidFill>
                <a:latin typeface="+mn-lt"/>
              </a:rPr>
              <a:t>comunidad para </a:t>
            </a:r>
            <a:r>
              <a:rPr lang="es-VE" sz="2100" b="1" dirty="0">
                <a:solidFill>
                  <a:srgbClr val="C00000"/>
                </a:solidFill>
                <a:latin typeface="+mn-lt"/>
              </a:rPr>
              <a:t>la </a:t>
            </a:r>
            <a:r>
              <a:rPr lang="es-VE" sz="2100" b="1" dirty="0" smtClean="0">
                <a:solidFill>
                  <a:srgbClr val="C00000"/>
                </a:solidFill>
                <a:latin typeface="+mn-lt"/>
              </a:rPr>
              <a:t>vigilancia</a:t>
            </a:r>
            <a:r>
              <a:rPr lang="es-VE" sz="2100" b="1" smtClean="0">
                <a:solidFill>
                  <a:srgbClr val="C00000"/>
                </a:solidFill>
                <a:latin typeface="+mn-lt"/>
              </a:rPr>
              <a:t>. </a:t>
            </a:r>
          </a:p>
          <a:p>
            <a:pPr marL="271463" indent="-271463" fontAlgn="auto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s-VE" sz="2100" b="1" smtClean="0">
                <a:latin typeface="+mn-lt"/>
              </a:rPr>
              <a:t>Alianzas </a:t>
            </a:r>
            <a:r>
              <a:rPr lang="es-VE" sz="2100" b="1" dirty="0">
                <a:latin typeface="+mn-lt"/>
              </a:rPr>
              <a:t>locales para la acción por la paz y la formación ciudadana. </a:t>
            </a:r>
          </a:p>
        </p:txBody>
      </p:sp>
    </p:spTree>
    <p:extLst>
      <p:ext uri="{BB962C8B-B14F-4D97-AF65-F5344CB8AC3E}">
        <p14:creationId xmlns:p14="http://schemas.microsoft.com/office/powerpoint/2010/main" val="12211049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663388" y="548680"/>
            <a:ext cx="7941060" cy="553998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 smtClean="0">
                <a:solidFill>
                  <a:schemeClr val="bg1"/>
                </a:solidFill>
              </a:rPr>
              <a:t>Organizativas y pedagógicas</a:t>
            </a:r>
            <a:endParaRPr lang="es-VE" sz="3000" b="1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23528" y="3706068"/>
            <a:ext cx="184731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endParaRPr lang="es-ES" sz="2400" dirty="0"/>
          </a:p>
          <a:p>
            <a:pPr>
              <a:spcBef>
                <a:spcPts val="1200"/>
              </a:spcBef>
            </a:pPr>
            <a:endParaRPr lang="es-ES" sz="2400" dirty="0" smtClean="0"/>
          </a:p>
          <a:p>
            <a:pPr>
              <a:spcBef>
                <a:spcPts val="1200"/>
              </a:spcBef>
            </a:pPr>
            <a:endParaRPr lang="es-VE" dirty="0"/>
          </a:p>
        </p:txBody>
      </p:sp>
      <p:sp>
        <p:nvSpPr>
          <p:cNvPr id="6" name="Elipse 5"/>
          <p:cNvSpPr/>
          <p:nvPr/>
        </p:nvSpPr>
        <p:spPr>
          <a:xfrm>
            <a:off x="7740352" y="332656"/>
            <a:ext cx="1080120" cy="936104"/>
          </a:xfrm>
          <a:prstGeom prst="ellipse">
            <a:avLst/>
          </a:prstGeom>
          <a:blipFill rotWithShape="1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CuadroTexto 3"/>
          <p:cNvSpPr txBox="1"/>
          <p:nvPr/>
        </p:nvSpPr>
        <p:spPr>
          <a:xfrm>
            <a:off x="508259" y="1628800"/>
            <a:ext cx="3282517" cy="460126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defRPr/>
            </a:pPr>
            <a:endParaRPr lang="es-VE" sz="2100" b="1" dirty="0" smtClean="0">
              <a:solidFill>
                <a:schemeClr val="lt1"/>
              </a:solidFill>
              <a:latin typeface="+mn-lt"/>
            </a:endParaRPr>
          </a:p>
          <a:p>
            <a:pPr marL="342900" indent="-342900" fontAlgn="auto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defRPr/>
            </a:pPr>
            <a:r>
              <a:rPr lang="es-VE" sz="2100" b="1" dirty="0" smtClean="0">
                <a:solidFill>
                  <a:schemeClr val="lt1"/>
                </a:solidFill>
                <a:latin typeface="+mn-lt"/>
              </a:rPr>
              <a:t>Gestión </a:t>
            </a:r>
            <a:r>
              <a:rPr lang="es-VE" sz="2100" b="1" dirty="0">
                <a:solidFill>
                  <a:schemeClr val="lt1"/>
                </a:solidFill>
                <a:latin typeface="+mn-lt"/>
              </a:rPr>
              <a:t>reactiva por presiones del entorno </a:t>
            </a:r>
          </a:p>
          <a:p>
            <a:pPr marL="342900" indent="-342900" fontAlgn="auto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defRPr/>
            </a:pPr>
            <a:r>
              <a:rPr lang="es-VE" sz="2100" b="1" dirty="0">
                <a:solidFill>
                  <a:schemeClr val="lt1"/>
                </a:solidFill>
                <a:latin typeface="+mn-lt"/>
              </a:rPr>
              <a:t>Necesidad de una organización para gestionar en colectividad </a:t>
            </a:r>
          </a:p>
          <a:p>
            <a:pPr marL="342900" indent="-342900" fontAlgn="auto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defRPr/>
            </a:pPr>
            <a:r>
              <a:rPr lang="es-VE" sz="2100" b="1" dirty="0">
                <a:solidFill>
                  <a:schemeClr val="lt1"/>
                </a:solidFill>
                <a:latin typeface="+mn-lt"/>
              </a:rPr>
              <a:t>Fallas en el seguimiento de procesos de diseño curricular y formación docente </a:t>
            </a:r>
          </a:p>
          <a:p>
            <a:pPr marL="342900" indent="-342900" fontAlgn="auto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defRPr/>
            </a:pPr>
            <a:r>
              <a:rPr lang="es-VE" sz="2100" b="1" dirty="0">
                <a:solidFill>
                  <a:schemeClr val="lt1"/>
                </a:solidFill>
                <a:latin typeface="+mn-lt"/>
              </a:rPr>
              <a:t>Inasistencia del </a:t>
            </a:r>
            <a:r>
              <a:rPr lang="es-VE" sz="2100" b="1" dirty="0" smtClean="0">
                <a:solidFill>
                  <a:schemeClr val="lt1"/>
                </a:solidFill>
                <a:latin typeface="+mn-lt"/>
              </a:rPr>
              <a:t>alumnado</a:t>
            </a:r>
            <a:endParaRPr lang="es-VE" sz="21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790776" y="1628800"/>
            <a:ext cx="4824536" cy="46012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es-VE" sz="2100" b="1" dirty="0" smtClean="0">
              <a:latin typeface="+mn-lt"/>
            </a:endParaRP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VE" sz="2100" b="1" dirty="0" smtClean="0">
                <a:latin typeface="+mn-lt"/>
              </a:rPr>
              <a:t>Atención </a:t>
            </a:r>
            <a:r>
              <a:rPr lang="es-VE" sz="2100" b="1" dirty="0">
                <a:latin typeface="+mn-lt"/>
              </a:rPr>
              <a:t>al contexto para articularlo con la planificación del centro. </a:t>
            </a: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VE" sz="2100" b="1" dirty="0">
                <a:solidFill>
                  <a:srgbClr val="C00000"/>
                </a:solidFill>
                <a:latin typeface="+mn-lt"/>
              </a:rPr>
              <a:t>Revisión de la estructura organizativa. </a:t>
            </a: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VE" sz="2100" b="1" dirty="0">
                <a:latin typeface="+mn-lt"/>
              </a:rPr>
              <a:t>Formación de equipos directivos en proyectos educativos, toma de decisiones, manejo de emociones y relaciones personales. </a:t>
            </a: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VE" sz="2100" b="1" dirty="0">
                <a:solidFill>
                  <a:srgbClr val="C00000"/>
                </a:solidFill>
                <a:latin typeface="+mn-lt"/>
              </a:rPr>
              <a:t>Seguimiento del plan estratégico y de la gestión pedagógica de los centros. </a:t>
            </a: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VE" sz="2100" b="1" dirty="0">
                <a:latin typeface="+mn-lt"/>
              </a:rPr>
              <a:t>Trabajo con familias y alumnos para mejorar la asistencia. </a:t>
            </a:r>
            <a:endParaRPr lang="es-VE" sz="2100" b="1" dirty="0" smtClean="0">
              <a:latin typeface="+mn-lt"/>
            </a:endParaRPr>
          </a:p>
          <a:p>
            <a:pPr>
              <a:spcAft>
                <a:spcPts val="400"/>
              </a:spcAft>
            </a:pPr>
            <a:endParaRPr lang="es-VE" sz="21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09278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theme/theme1.xml><?xml version="1.0" encoding="utf-8"?>
<a:theme xmlns:a="http://schemas.openxmlformats.org/drawingml/2006/main" name="Retrospección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ció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6918</TotalTime>
  <Words>1395</Words>
  <Application>Microsoft Office PowerPoint</Application>
  <PresentationFormat>Presentación en pantalla (4:3)</PresentationFormat>
  <Paragraphs>174</Paragraphs>
  <Slides>16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Lucida Sans Unicode</vt:lpstr>
      <vt:lpstr>Retrospección</vt:lpstr>
      <vt:lpstr> Integración de los Informes de las Obras </vt:lpstr>
      <vt:lpstr>Asamblea 2013: Nuestra Misión Educadora en la Venezuela de Hoy</vt:lpstr>
      <vt:lpstr>Seguimiento de la Asamblea 2013 Información requerida a las Obras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Las Asambleas 2010-2011-2012: Siete Retos para las obras</vt:lpstr>
      <vt:lpstr>Seguimiento de las Asambleas 2010-2011-2012 Información requerida a las Obras</vt:lpstr>
      <vt:lpstr>Presentación de PowerPoint</vt:lpstr>
      <vt:lpstr>Presentación de PowerPoint</vt:lpstr>
      <vt:lpstr>Presentación de PowerPoint</vt:lpstr>
    </vt:vector>
  </TitlesOfParts>
  <Company>Lenovo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Propuestas para la Formación del Personal y Colaboradores de las Obras Educativas en “Identidad y Misión”</dc:title>
  <dc:creator>Maritza Barrios</dc:creator>
  <cp:lastModifiedBy>Maritza Barrios</cp:lastModifiedBy>
  <cp:revision>314</cp:revision>
  <dcterms:created xsi:type="dcterms:W3CDTF">2010-05-10T21:30:09Z</dcterms:created>
  <dcterms:modified xsi:type="dcterms:W3CDTF">2014-06-07T14:29:08Z</dcterms:modified>
</cp:coreProperties>
</file>